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73" r:id="rId2"/>
    <p:sldId id="274" r:id="rId3"/>
    <p:sldId id="276" r:id="rId4"/>
    <p:sldId id="275" r:id="rId5"/>
    <p:sldId id="277" r:id="rId6"/>
    <p:sldId id="278" r:id="rId7"/>
    <p:sldId id="279" r:id="rId8"/>
    <p:sldId id="281" r:id="rId9"/>
    <p:sldId id="285" r:id="rId10"/>
    <p:sldId id="284" r:id="rId11"/>
    <p:sldId id="282" r:id="rId12"/>
    <p:sldId id="286" r:id="rId13"/>
    <p:sldId id="288" r:id="rId14"/>
    <p:sldId id="292" r:id="rId15"/>
    <p:sldId id="287" r:id="rId16"/>
    <p:sldId id="283" r:id="rId17"/>
    <p:sldId id="289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>
        <p:scale>
          <a:sx n="60" d="100"/>
          <a:sy n="60" d="100"/>
        </p:scale>
        <p:origin x="-69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EA6DA8-3171-42A0-88E4-71B7F84CA9DB}" type="doc">
      <dgm:prSet loTypeId="urn:microsoft.com/office/officeart/2005/8/layout/pyramid1" loCatId="pyramid" qsTypeId="urn:microsoft.com/office/officeart/2005/8/quickstyle/simple2" qsCatId="simple" csTypeId="urn:microsoft.com/office/officeart/2005/8/colors/accent1_5" csCatId="accent1" phldr="1"/>
      <dgm:spPr/>
    </dgm:pt>
    <dgm:pt modelId="{8FDE860C-7865-4B07-98E3-423C3FCD5602}">
      <dgm:prSet phldrT="[Text]" custT="1"/>
      <dgm:spPr/>
      <dgm:t>
        <a:bodyPr/>
        <a:lstStyle/>
        <a:p>
          <a:r>
            <a:rPr lang="en-AU" sz="3600" dirty="0" smtClean="0"/>
            <a:t>Optimise</a:t>
          </a:r>
          <a:r>
            <a:rPr lang="en-AU" sz="3600" dirty="0" smtClean="0"/>
            <a:t> Tax, Social Security</a:t>
          </a:r>
          <a:endParaRPr lang="en-AU" sz="3600" dirty="0"/>
        </a:p>
      </dgm:t>
    </dgm:pt>
    <dgm:pt modelId="{B3EF9716-2AFE-4855-A517-231A68F9B5D0}" type="parTrans" cxnId="{4B894D5E-E897-4C45-8BCC-2DC9E5B74A89}">
      <dgm:prSet/>
      <dgm:spPr/>
      <dgm:t>
        <a:bodyPr/>
        <a:lstStyle/>
        <a:p>
          <a:endParaRPr lang="en-AU"/>
        </a:p>
      </dgm:t>
    </dgm:pt>
    <dgm:pt modelId="{5F6B8375-BB87-43DE-A9E1-385518ED1C15}" type="sibTrans" cxnId="{4B894D5E-E897-4C45-8BCC-2DC9E5B74A89}">
      <dgm:prSet/>
      <dgm:spPr/>
      <dgm:t>
        <a:bodyPr/>
        <a:lstStyle/>
        <a:p>
          <a:endParaRPr lang="en-AU"/>
        </a:p>
      </dgm:t>
    </dgm:pt>
    <dgm:pt modelId="{AD5AA488-3221-41E8-9F0A-9C3D89CA5019}">
      <dgm:prSet phldrT="[Text]" custT="1"/>
      <dgm:spPr/>
      <dgm:t>
        <a:bodyPr/>
        <a:lstStyle/>
        <a:p>
          <a:r>
            <a:rPr lang="en-AU" sz="4000" dirty="0" smtClean="0"/>
            <a:t>Provide for others</a:t>
          </a:r>
          <a:endParaRPr lang="en-AU" sz="4000" dirty="0"/>
        </a:p>
      </dgm:t>
    </dgm:pt>
    <dgm:pt modelId="{C7E61D82-8843-47F4-81B5-F0960F213ED7}" type="parTrans" cxnId="{53E40458-F3BE-411A-BBE2-5D7655EFB759}">
      <dgm:prSet/>
      <dgm:spPr/>
      <dgm:t>
        <a:bodyPr/>
        <a:lstStyle/>
        <a:p>
          <a:endParaRPr lang="en-AU"/>
        </a:p>
      </dgm:t>
    </dgm:pt>
    <dgm:pt modelId="{8F25F252-4C26-437F-AADE-07270BF92F13}" type="sibTrans" cxnId="{53E40458-F3BE-411A-BBE2-5D7655EFB759}">
      <dgm:prSet/>
      <dgm:spPr/>
      <dgm:t>
        <a:bodyPr/>
        <a:lstStyle/>
        <a:p>
          <a:endParaRPr lang="en-AU"/>
        </a:p>
      </dgm:t>
    </dgm:pt>
    <dgm:pt modelId="{33E8C25B-BF68-4FED-86AB-BE62B4921ECC}">
      <dgm:prSet phldrT="[Text]" custT="1"/>
      <dgm:spPr/>
      <dgm:t>
        <a:bodyPr/>
        <a:lstStyle/>
        <a:p>
          <a:r>
            <a:rPr lang="en-AU" sz="4400" dirty="0" smtClean="0"/>
            <a:t>Self funding of needs</a:t>
          </a:r>
          <a:endParaRPr lang="en-AU" sz="4400" dirty="0"/>
        </a:p>
      </dgm:t>
    </dgm:pt>
    <dgm:pt modelId="{F3D341A2-4230-4B63-B0CF-702EB4D42F2C}" type="parTrans" cxnId="{F094A6D7-E0F0-4B8B-9301-23EFEF08E3EF}">
      <dgm:prSet/>
      <dgm:spPr/>
      <dgm:t>
        <a:bodyPr/>
        <a:lstStyle/>
        <a:p>
          <a:endParaRPr lang="en-AU"/>
        </a:p>
      </dgm:t>
    </dgm:pt>
    <dgm:pt modelId="{29560269-93F5-48AE-87B1-CA6DB40E2A91}" type="sibTrans" cxnId="{F094A6D7-E0F0-4B8B-9301-23EFEF08E3EF}">
      <dgm:prSet/>
      <dgm:spPr/>
      <dgm:t>
        <a:bodyPr/>
        <a:lstStyle/>
        <a:p>
          <a:endParaRPr lang="en-AU"/>
        </a:p>
      </dgm:t>
    </dgm:pt>
    <dgm:pt modelId="{199F2F13-8AC7-49F1-8197-B7CAD1780DD3}">
      <dgm:prSet custT="1"/>
      <dgm:spPr/>
      <dgm:t>
        <a:bodyPr/>
        <a:lstStyle/>
        <a:p>
          <a:endParaRPr lang="en-AU" sz="2800" dirty="0" smtClean="0"/>
        </a:p>
        <a:p>
          <a:r>
            <a:rPr lang="en-AU" sz="3200" dirty="0" smtClean="0"/>
            <a:t>Relative Wealth</a:t>
          </a:r>
        </a:p>
        <a:p>
          <a:endParaRPr lang="en-AU" sz="2800" dirty="0"/>
        </a:p>
      </dgm:t>
    </dgm:pt>
    <dgm:pt modelId="{A3FA6392-A65A-44CA-8A7A-60AC665C9E37}" type="parTrans" cxnId="{005A664B-7424-45FA-8C41-B40E0F155567}">
      <dgm:prSet/>
      <dgm:spPr/>
      <dgm:t>
        <a:bodyPr/>
        <a:lstStyle/>
        <a:p>
          <a:endParaRPr lang="en-AU"/>
        </a:p>
      </dgm:t>
    </dgm:pt>
    <dgm:pt modelId="{A1C1D2B4-DAA6-41A0-BC13-A6C37367F4E4}" type="sibTrans" cxnId="{005A664B-7424-45FA-8C41-B40E0F155567}">
      <dgm:prSet/>
      <dgm:spPr/>
      <dgm:t>
        <a:bodyPr/>
        <a:lstStyle/>
        <a:p>
          <a:endParaRPr lang="en-AU"/>
        </a:p>
      </dgm:t>
    </dgm:pt>
    <dgm:pt modelId="{93049C51-28C7-45B4-A9AF-0190750A81B8}">
      <dgm:prSet custT="1"/>
      <dgm:spPr/>
      <dgm:t>
        <a:bodyPr/>
        <a:lstStyle/>
        <a:p>
          <a:r>
            <a:rPr lang="en-AU" sz="2800" dirty="0" smtClean="0"/>
            <a:t>Accomplish-</a:t>
          </a:r>
          <a:r>
            <a:rPr lang="en-AU" sz="2800" dirty="0" err="1" smtClean="0"/>
            <a:t>ments</a:t>
          </a:r>
          <a:endParaRPr lang="en-AU" sz="2800" dirty="0" smtClean="0"/>
        </a:p>
      </dgm:t>
    </dgm:pt>
    <dgm:pt modelId="{81BBF310-07A1-4DFB-A346-45F19BF74D42}" type="parTrans" cxnId="{6102D27F-E42F-4D11-96DA-DEE04EF78F9C}">
      <dgm:prSet/>
      <dgm:spPr/>
      <dgm:t>
        <a:bodyPr/>
        <a:lstStyle/>
        <a:p>
          <a:endParaRPr lang="en-AU"/>
        </a:p>
      </dgm:t>
    </dgm:pt>
    <dgm:pt modelId="{4BA8B31D-2C6F-4644-86D8-B762D5F946FF}" type="sibTrans" cxnId="{6102D27F-E42F-4D11-96DA-DEE04EF78F9C}">
      <dgm:prSet/>
      <dgm:spPr/>
      <dgm:t>
        <a:bodyPr/>
        <a:lstStyle/>
        <a:p>
          <a:endParaRPr lang="en-AU"/>
        </a:p>
      </dgm:t>
    </dgm:pt>
    <dgm:pt modelId="{C1459BD5-1AA7-4B62-B793-55429C2F1C25}" type="pres">
      <dgm:prSet presAssocID="{C2EA6DA8-3171-42A0-88E4-71B7F84CA9DB}" presName="Name0" presStyleCnt="0">
        <dgm:presLayoutVars>
          <dgm:dir/>
          <dgm:animLvl val="lvl"/>
          <dgm:resizeHandles val="exact"/>
        </dgm:presLayoutVars>
      </dgm:prSet>
      <dgm:spPr/>
    </dgm:pt>
    <dgm:pt modelId="{7290ABCD-F988-47CC-848F-70B7D22C14D4}" type="pres">
      <dgm:prSet presAssocID="{93049C51-28C7-45B4-A9AF-0190750A81B8}" presName="Name8" presStyleCnt="0"/>
      <dgm:spPr/>
    </dgm:pt>
    <dgm:pt modelId="{36CD63DA-83B6-44B3-A0F5-46D6C75D7A93}" type="pres">
      <dgm:prSet presAssocID="{93049C51-28C7-45B4-A9AF-0190750A81B8}" presName="level" presStyleLbl="node1" presStyleIdx="0" presStyleCnt="5" custScaleX="114035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9AF50FB-4382-48E1-9005-E9EF982758CD}" type="pres">
      <dgm:prSet presAssocID="{93049C51-28C7-45B4-A9AF-0190750A81B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9D049D3-ACBC-4475-8F3A-166782CE549B}" type="pres">
      <dgm:prSet presAssocID="{199F2F13-8AC7-49F1-8197-B7CAD1780DD3}" presName="Name8" presStyleCnt="0"/>
      <dgm:spPr/>
    </dgm:pt>
    <dgm:pt modelId="{ABFB129D-84C5-49A8-AFEB-409A114C52F7}" type="pres">
      <dgm:prSet presAssocID="{199F2F13-8AC7-49F1-8197-B7CAD1780DD3}" presName="level" presStyleLbl="node1" presStyleIdx="1" presStyleCnt="5" custScaleX="105263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0279E9E-B5EB-414A-BCE0-24C523A9372E}" type="pres">
      <dgm:prSet presAssocID="{199F2F13-8AC7-49F1-8197-B7CAD1780DD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6D2DE65-C0F9-45D7-A8F6-E15CA0A175A2}" type="pres">
      <dgm:prSet presAssocID="{8FDE860C-7865-4B07-98E3-423C3FCD5602}" presName="Name8" presStyleCnt="0"/>
      <dgm:spPr/>
    </dgm:pt>
    <dgm:pt modelId="{D62DCC19-C0F4-4804-8EF9-CD06D1F36BEF}" type="pres">
      <dgm:prSet presAssocID="{8FDE860C-7865-4B07-98E3-423C3FCD5602}" presName="level" presStyleLbl="node1" presStyleIdx="2" presStyleCnt="5" custScaleX="101754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85FCEBD-7F89-45FF-9264-BB754902B6AC}" type="pres">
      <dgm:prSet presAssocID="{8FDE860C-7865-4B07-98E3-423C3FCD560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27FFA3-4FB2-4547-8AFE-D92CC8647985}" type="pres">
      <dgm:prSet presAssocID="{AD5AA488-3221-41E8-9F0A-9C3D89CA5019}" presName="Name8" presStyleCnt="0"/>
      <dgm:spPr/>
    </dgm:pt>
    <dgm:pt modelId="{31FE224F-ACB1-4231-9870-36E04ED7DC49}" type="pres">
      <dgm:prSet presAssocID="{AD5AA488-3221-41E8-9F0A-9C3D89CA5019}" presName="level" presStyleLbl="node1" presStyleIdx="3" presStyleCnt="5" custScaleX="100585">
        <dgm:presLayoutVars>
          <dgm:chMax val="1"/>
          <dgm:bulletEnabled val="1"/>
        </dgm:presLayoutVars>
      </dgm:prSet>
      <dgm:spPr/>
    </dgm:pt>
    <dgm:pt modelId="{49EBF3D9-F284-4EB3-A7BB-342ADDE85E39}" type="pres">
      <dgm:prSet presAssocID="{AD5AA488-3221-41E8-9F0A-9C3D89CA501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EA8CA58-8349-4414-91A0-3CDBFA9E7FBD}" type="pres">
      <dgm:prSet presAssocID="{33E8C25B-BF68-4FED-86AB-BE62B4921ECC}" presName="Name8" presStyleCnt="0"/>
      <dgm:spPr/>
    </dgm:pt>
    <dgm:pt modelId="{FC5663AB-C6F1-4B6C-BA64-A4E8C7AF06EE}" type="pres">
      <dgm:prSet presAssocID="{33E8C25B-BF68-4FED-86AB-BE62B4921ECC}" presName="level" presStyleLbl="node1" presStyleIdx="4" presStyleCnt="5" custScaleX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BB9E869-903C-4FEB-B672-5703517068E0}" type="pres">
      <dgm:prSet presAssocID="{33E8C25B-BF68-4FED-86AB-BE62B4921EC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53E40458-F3BE-411A-BBE2-5D7655EFB759}" srcId="{C2EA6DA8-3171-42A0-88E4-71B7F84CA9DB}" destId="{AD5AA488-3221-41E8-9F0A-9C3D89CA5019}" srcOrd="3" destOrd="0" parTransId="{C7E61D82-8843-47F4-81B5-F0960F213ED7}" sibTransId="{8F25F252-4C26-437F-AADE-07270BF92F13}"/>
    <dgm:cxn modelId="{85B71A42-AA81-455F-A993-113DC5083352}" type="presOf" srcId="{93049C51-28C7-45B4-A9AF-0190750A81B8}" destId="{C9AF50FB-4382-48E1-9005-E9EF982758CD}" srcOrd="1" destOrd="0" presId="urn:microsoft.com/office/officeart/2005/8/layout/pyramid1"/>
    <dgm:cxn modelId="{CAFAC5A9-63D0-466E-8DB3-E3F2A6656078}" type="presOf" srcId="{8FDE860C-7865-4B07-98E3-423C3FCD5602}" destId="{D62DCC19-C0F4-4804-8EF9-CD06D1F36BEF}" srcOrd="0" destOrd="0" presId="urn:microsoft.com/office/officeart/2005/8/layout/pyramid1"/>
    <dgm:cxn modelId="{ED722874-2D2E-4042-AF1A-5F322B6CE10E}" type="presOf" srcId="{93049C51-28C7-45B4-A9AF-0190750A81B8}" destId="{36CD63DA-83B6-44B3-A0F5-46D6C75D7A93}" srcOrd="0" destOrd="0" presId="urn:microsoft.com/office/officeart/2005/8/layout/pyramid1"/>
    <dgm:cxn modelId="{C3DE0750-67D3-4F28-94E6-2C2E54411207}" type="presOf" srcId="{33E8C25B-BF68-4FED-86AB-BE62B4921ECC}" destId="{EBB9E869-903C-4FEB-B672-5703517068E0}" srcOrd="1" destOrd="0" presId="urn:microsoft.com/office/officeart/2005/8/layout/pyramid1"/>
    <dgm:cxn modelId="{C215C7C0-B475-43F1-9DE8-D1944F11485C}" type="presOf" srcId="{AD5AA488-3221-41E8-9F0A-9C3D89CA5019}" destId="{31FE224F-ACB1-4231-9870-36E04ED7DC49}" srcOrd="0" destOrd="0" presId="urn:microsoft.com/office/officeart/2005/8/layout/pyramid1"/>
    <dgm:cxn modelId="{D6B6D740-9BF8-4A6B-9F9C-437BBF88E05B}" type="presOf" srcId="{AD5AA488-3221-41E8-9F0A-9C3D89CA5019}" destId="{49EBF3D9-F284-4EB3-A7BB-342ADDE85E39}" srcOrd="1" destOrd="0" presId="urn:microsoft.com/office/officeart/2005/8/layout/pyramid1"/>
    <dgm:cxn modelId="{0405F908-BBEC-4FCD-B373-D32D7DD6F75A}" type="presOf" srcId="{8FDE860C-7865-4B07-98E3-423C3FCD5602}" destId="{485FCEBD-7F89-45FF-9264-BB754902B6AC}" srcOrd="1" destOrd="0" presId="urn:microsoft.com/office/officeart/2005/8/layout/pyramid1"/>
    <dgm:cxn modelId="{6102D27F-E42F-4D11-96DA-DEE04EF78F9C}" srcId="{C2EA6DA8-3171-42A0-88E4-71B7F84CA9DB}" destId="{93049C51-28C7-45B4-A9AF-0190750A81B8}" srcOrd="0" destOrd="0" parTransId="{81BBF310-07A1-4DFB-A346-45F19BF74D42}" sibTransId="{4BA8B31D-2C6F-4644-86D8-B762D5F946FF}"/>
    <dgm:cxn modelId="{F094A6D7-E0F0-4B8B-9301-23EFEF08E3EF}" srcId="{C2EA6DA8-3171-42A0-88E4-71B7F84CA9DB}" destId="{33E8C25B-BF68-4FED-86AB-BE62B4921ECC}" srcOrd="4" destOrd="0" parTransId="{F3D341A2-4230-4B63-B0CF-702EB4D42F2C}" sibTransId="{29560269-93F5-48AE-87B1-CA6DB40E2A91}"/>
    <dgm:cxn modelId="{005A664B-7424-45FA-8C41-B40E0F155567}" srcId="{C2EA6DA8-3171-42A0-88E4-71B7F84CA9DB}" destId="{199F2F13-8AC7-49F1-8197-B7CAD1780DD3}" srcOrd="1" destOrd="0" parTransId="{A3FA6392-A65A-44CA-8A7A-60AC665C9E37}" sibTransId="{A1C1D2B4-DAA6-41A0-BC13-A6C37367F4E4}"/>
    <dgm:cxn modelId="{CE3692B3-2888-49E0-8802-A9DB0ACFA9C6}" type="presOf" srcId="{33E8C25B-BF68-4FED-86AB-BE62B4921ECC}" destId="{FC5663AB-C6F1-4B6C-BA64-A4E8C7AF06EE}" srcOrd="0" destOrd="0" presId="urn:microsoft.com/office/officeart/2005/8/layout/pyramid1"/>
    <dgm:cxn modelId="{4B894D5E-E897-4C45-8BCC-2DC9E5B74A89}" srcId="{C2EA6DA8-3171-42A0-88E4-71B7F84CA9DB}" destId="{8FDE860C-7865-4B07-98E3-423C3FCD5602}" srcOrd="2" destOrd="0" parTransId="{B3EF9716-2AFE-4855-A517-231A68F9B5D0}" sibTransId="{5F6B8375-BB87-43DE-A9E1-385518ED1C15}"/>
    <dgm:cxn modelId="{B939CEF3-8915-44F6-849B-9E4EAAF8A282}" type="presOf" srcId="{C2EA6DA8-3171-42A0-88E4-71B7F84CA9DB}" destId="{C1459BD5-1AA7-4B62-B793-55429C2F1C25}" srcOrd="0" destOrd="0" presId="urn:microsoft.com/office/officeart/2005/8/layout/pyramid1"/>
    <dgm:cxn modelId="{1477E10D-2231-4D7B-BB93-58E1443D40BC}" type="presOf" srcId="{199F2F13-8AC7-49F1-8197-B7CAD1780DD3}" destId="{ABFB129D-84C5-49A8-AFEB-409A114C52F7}" srcOrd="0" destOrd="0" presId="urn:microsoft.com/office/officeart/2005/8/layout/pyramid1"/>
    <dgm:cxn modelId="{B2C35370-E0FE-4824-82F4-2FD1BFC0202B}" type="presOf" srcId="{199F2F13-8AC7-49F1-8197-B7CAD1780DD3}" destId="{10279E9E-B5EB-414A-BCE0-24C523A9372E}" srcOrd="1" destOrd="0" presId="urn:microsoft.com/office/officeart/2005/8/layout/pyramid1"/>
    <dgm:cxn modelId="{019CAF5A-C358-4F6B-8D46-E9111E3C93A0}" type="presParOf" srcId="{C1459BD5-1AA7-4B62-B793-55429C2F1C25}" destId="{7290ABCD-F988-47CC-848F-70B7D22C14D4}" srcOrd="0" destOrd="0" presId="urn:microsoft.com/office/officeart/2005/8/layout/pyramid1"/>
    <dgm:cxn modelId="{A0939B36-ADB7-4D42-82DA-19CB49F091FB}" type="presParOf" srcId="{7290ABCD-F988-47CC-848F-70B7D22C14D4}" destId="{36CD63DA-83B6-44B3-A0F5-46D6C75D7A93}" srcOrd="0" destOrd="0" presId="urn:microsoft.com/office/officeart/2005/8/layout/pyramid1"/>
    <dgm:cxn modelId="{95694EE0-76FE-48A8-AA02-9235FA191382}" type="presParOf" srcId="{7290ABCD-F988-47CC-848F-70B7D22C14D4}" destId="{C9AF50FB-4382-48E1-9005-E9EF982758CD}" srcOrd="1" destOrd="0" presId="urn:microsoft.com/office/officeart/2005/8/layout/pyramid1"/>
    <dgm:cxn modelId="{1967254B-AF93-4727-AC8A-818BB5F87690}" type="presParOf" srcId="{C1459BD5-1AA7-4B62-B793-55429C2F1C25}" destId="{89D049D3-ACBC-4475-8F3A-166782CE549B}" srcOrd="1" destOrd="0" presId="urn:microsoft.com/office/officeart/2005/8/layout/pyramid1"/>
    <dgm:cxn modelId="{CE30BB17-B173-4949-A0E8-34D7AAD2A9E6}" type="presParOf" srcId="{89D049D3-ACBC-4475-8F3A-166782CE549B}" destId="{ABFB129D-84C5-49A8-AFEB-409A114C52F7}" srcOrd="0" destOrd="0" presId="urn:microsoft.com/office/officeart/2005/8/layout/pyramid1"/>
    <dgm:cxn modelId="{CC64A532-3026-4340-93B7-78FDC5EF37E0}" type="presParOf" srcId="{89D049D3-ACBC-4475-8F3A-166782CE549B}" destId="{10279E9E-B5EB-414A-BCE0-24C523A9372E}" srcOrd="1" destOrd="0" presId="urn:microsoft.com/office/officeart/2005/8/layout/pyramid1"/>
    <dgm:cxn modelId="{357D24F3-5F4D-4360-9352-D8B74B0B03F9}" type="presParOf" srcId="{C1459BD5-1AA7-4B62-B793-55429C2F1C25}" destId="{16D2DE65-C0F9-45D7-A8F6-E15CA0A175A2}" srcOrd="2" destOrd="0" presId="urn:microsoft.com/office/officeart/2005/8/layout/pyramid1"/>
    <dgm:cxn modelId="{BA1847C2-7982-43EE-8CAD-214EC9A058BC}" type="presParOf" srcId="{16D2DE65-C0F9-45D7-A8F6-E15CA0A175A2}" destId="{D62DCC19-C0F4-4804-8EF9-CD06D1F36BEF}" srcOrd="0" destOrd="0" presId="urn:microsoft.com/office/officeart/2005/8/layout/pyramid1"/>
    <dgm:cxn modelId="{83547AED-79AD-4955-AB83-C812C979401D}" type="presParOf" srcId="{16D2DE65-C0F9-45D7-A8F6-E15CA0A175A2}" destId="{485FCEBD-7F89-45FF-9264-BB754902B6AC}" srcOrd="1" destOrd="0" presId="urn:microsoft.com/office/officeart/2005/8/layout/pyramid1"/>
    <dgm:cxn modelId="{42D043B8-DED7-4D3F-859D-9792A2F7EA64}" type="presParOf" srcId="{C1459BD5-1AA7-4B62-B793-55429C2F1C25}" destId="{5F27FFA3-4FB2-4547-8AFE-D92CC8647985}" srcOrd="3" destOrd="0" presId="urn:microsoft.com/office/officeart/2005/8/layout/pyramid1"/>
    <dgm:cxn modelId="{C66877B5-2BEE-441B-9DC9-AD635CB8E2A6}" type="presParOf" srcId="{5F27FFA3-4FB2-4547-8AFE-D92CC8647985}" destId="{31FE224F-ACB1-4231-9870-36E04ED7DC49}" srcOrd="0" destOrd="0" presId="urn:microsoft.com/office/officeart/2005/8/layout/pyramid1"/>
    <dgm:cxn modelId="{A1499669-9207-4B09-AAC7-010F19390128}" type="presParOf" srcId="{5F27FFA3-4FB2-4547-8AFE-D92CC8647985}" destId="{49EBF3D9-F284-4EB3-A7BB-342ADDE85E39}" srcOrd="1" destOrd="0" presId="urn:microsoft.com/office/officeart/2005/8/layout/pyramid1"/>
    <dgm:cxn modelId="{CF10539F-A42A-4304-B102-739E338E0F4A}" type="presParOf" srcId="{C1459BD5-1AA7-4B62-B793-55429C2F1C25}" destId="{6EA8CA58-8349-4414-91A0-3CDBFA9E7FBD}" srcOrd="4" destOrd="0" presId="urn:microsoft.com/office/officeart/2005/8/layout/pyramid1"/>
    <dgm:cxn modelId="{E0B90807-21DC-4C60-9C82-082067C6C704}" type="presParOf" srcId="{6EA8CA58-8349-4414-91A0-3CDBFA9E7FBD}" destId="{FC5663AB-C6F1-4B6C-BA64-A4E8C7AF06EE}" srcOrd="0" destOrd="0" presId="urn:microsoft.com/office/officeart/2005/8/layout/pyramid1"/>
    <dgm:cxn modelId="{D6DF6200-2DE8-4A9F-B847-63335EF9D296}" type="presParOf" srcId="{6EA8CA58-8349-4414-91A0-3CDBFA9E7FBD}" destId="{EBB9E869-903C-4FEB-B672-5703517068E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CD63DA-83B6-44B3-A0F5-46D6C75D7A93}">
      <dsp:nvSpPr>
        <dsp:cNvPr id="0" name=""/>
        <dsp:cNvSpPr/>
      </dsp:nvSpPr>
      <dsp:spPr>
        <a:xfrm>
          <a:off x="3168352" y="0"/>
          <a:ext cx="1872206" cy="919380"/>
        </a:xfrm>
        <a:prstGeom prst="trapezoid">
          <a:avLst>
            <a:gd name="adj" fmla="val 89287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 smtClean="0"/>
            <a:t>Accomplish-</a:t>
          </a:r>
          <a:r>
            <a:rPr lang="en-AU" sz="2800" kern="1200" dirty="0" err="1" smtClean="0"/>
            <a:t>ments</a:t>
          </a:r>
          <a:endParaRPr lang="en-AU" sz="2800" kern="1200" dirty="0" smtClean="0"/>
        </a:p>
      </dsp:txBody>
      <dsp:txXfrm>
        <a:off x="3168352" y="0"/>
        <a:ext cx="1872206" cy="919380"/>
      </dsp:txXfrm>
    </dsp:sp>
    <dsp:sp modelId="{ABFB129D-84C5-49A8-AFEB-409A114C52F7}">
      <dsp:nvSpPr>
        <dsp:cNvPr id="0" name=""/>
        <dsp:cNvSpPr/>
      </dsp:nvSpPr>
      <dsp:spPr>
        <a:xfrm>
          <a:off x="2376266" y="919380"/>
          <a:ext cx="3456378" cy="919380"/>
        </a:xfrm>
        <a:prstGeom prst="trapezoid">
          <a:avLst>
            <a:gd name="adj" fmla="val 89287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200" kern="1200" dirty="0" smtClean="0"/>
            <a:t>Relative Wealth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2800" kern="1200" dirty="0"/>
        </a:p>
      </dsp:txBody>
      <dsp:txXfrm>
        <a:off x="2981132" y="919380"/>
        <a:ext cx="2246646" cy="919380"/>
      </dsp:txXfrm>
    </dsp:sp>
    <dsp:sp modelId="{D62DCC19-C0F4-4804-8EF9-CD06D1F36BEF}">
      <dsp:nvSpPr>
        <dsp:cNvPr id="0" name=""/>
        <dsp:cNvSpPr/>
      </dsp:nvSpPr>
      <dsp:spPr>
        <a:xfrm>
          <a:off x="1598587" y="1838761"/>
          <a:ext cx="5011737" cy="919380"/>
        </a:xfrm>
        <a:prstGeom prst="trapezoid">
          <a:avLst>
            <a:gd name="adj" fmla="val 89287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600" kern="1200" dirty="0" smtClean="0"/>
            <a:t>Optimise</a:t>
          </a:r>
          <a:r>
            <a:rPr lang="en-AU" sz="3600" kern="1200" dirty="0" smtClean="0"/>
            <a:t> Tax, Social Security</a:t>
          </a:r>
          <a:endParaRPr lang="en-AU" sz="3600" kern="1200" dirty="0"/>
        </a:p>
      </dsp:txBody>
      <dsp:txXfrm>
        <a:off x="2475641" y="1838761"/>
        <a:ext cx="3257629" cy="919380"/>
      </dsp:txXfrm>
    </dsp:sp>
    <dsp:sp modelId="{31FE224F-ACB1-4231-9870-36E04ED7DC49}">
      <dsp:nvSpPr>
        <dsp:cNvPr id="0" name=""/>
        <dsp:cNvSpPr/>
      </dsp:nvSpPr>
      <dsp:spPr>
        <a:xfrm>
          <a:off x="801682" y="2758142"/>
          <a:ext cx="6605547" cy="919380"/>
        </a:xfrm>
        <a:prstGeom prst="trapezoid">
          <a:avLst>
            <a:gd name="adj" fmla="val 89287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4000" kern="1200" dirty="0" smtClean="0"/>
            <a:t>Provide for others</a:t>
          </a:r>
          <a:endParaRPr lang="en-AU" sz="4000" kern="1200" dirty="0"/>
        </a:p>
      </dsp:txBody>
      <dsp:txXfrm>
        <a:off x="1957653" y="2758142"/>
        <a:ext cx="4293605" cy="919380"/>
      </dsp:txXfrm>
    </dsp:sp>
    <dsp:sp modelId="{FC5663AB-C6F1-4B6C-BA64-A4E8C7AF06EE}">
      <dsp:nvSpPr>
        <dsp:cNvPr id="0" name=""/>
        <dsp:cNvSpPr/>
      </dsp:nvSpPr>
      <dsp:spPr>
        <a:xfrm>
          <a:off x="0" y="3677523"/>
          <a:ext cx="8208912" cy="919380"/>
        </a:xfrm>
        <a:prstGeom prst="trapezoid">
          <a:avLst>
            <a:gd name="adj" fmla="val 89287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4400" kern="1200" dirty="0" smtClean="0"/>
            <a:t>Self funding of needs</a:t>
          </a:r>
          <a:endParaRPr lang="en-AU" sz="4400" kern="1200" dirty="0"/>
        </a:p>
      </dsp:txBody>
      <dsp:txXfrm>
        <a:off x="1436559" y="3677523"/>
        <a:ext cx="5335792" cy="919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E1A24-73E1-4457-A339-559A58F41B62}" type="datetimeFigureOut">
              <a:rPr lang="en-AU" smtClean="0"/>
              <a:pPr/>
              <a:t>7/09/2010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9E5D-1539-460B-9950-322130BBEEC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284C6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rot="5400000">
            <a:off x="5501482" y="3429794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214313" y="6286500"/>
            <a:ext cx="87153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1979713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AMISTSUPER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243052" y="1"/>
            <a:ext cx="2900947" cy="692695"/>
          </a:xfrm>
          <a:prstGeom prst="rect">
            <a:avLst/>
          </a:prstGeom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59C18-DF74-43FA-8FAD-06A7739A77A0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3FCD44-EE87-4F9A-99A3-4DD20C840E82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29400" y="0"/>
            <a:ext cx="2514600" cy="6858000"/>
          </a:xfrm>
          <a:prstGeom prst="rect">
            <a:avLst/>
          </a:prstGeom>
          <a:solidFill>
            <a:srgbClr val="284C6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1BE42-E741-4C1A-B7B8-9C453F10F75B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000250" y="6381328"/>
            <a:ext cx="4587974" cy="37031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3" y="190500"/>
            <a:ext cx="7799387" cy="935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16013" y="1268413"/>
            <a:ext cx="3811587" cy="4752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0" y="1268413"/>
            <a:ext cx="3813175" cy="4752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284C6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D0817-5A37-4A4A-B622-C0D738B840EC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29D9A9-C58A-42E3-AB7B-4032A9858C64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78BA74-8DE2-433E-8BF4-58366D005578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DE733F-6654-4673-9058-AAF9C3330A57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559761-454D-42F2-91DA-47C724DC2668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06C96E-7EC6-4E47-BAC6-06E967445883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220FF3-09DC-407B-9FAC-795DE1B269B0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54150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gradFill flip="none" rotWithShape="1">
            <a:gsLst>
              <a:gs pos="0">
                <a:srgbClr val="284C62">
                  <a:shade val="30000"/>
                  <a:satMod val="115000"/>
                </a:srgbClr>
              </a:gs>
              <a:gs pos="50000">
                <a:srgbClr val="284C62">
                  <a:shade val="67500"/>
                  <a:satMod val="115000"/>
                </a:srgbClr>
              </a:gs>
              <a:gs pos="100000">
                <a:srgbClr val="284C62">
                  <a:shade val="100000"/>
                  <a:satMod val="115000"/>
                </a:srgbClr>
              </a:gs>
            </a:gsLst>
            <a:lin ang="16200000" scaled="1"/>
            <a:tileRect/>
          </a:gra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154305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A521D8-4595-4471-A92A-F8FDAC596552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0250" y="6477000"/>
            <a:ext cx="6148388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ctr" eaLnBrk="1" latinLnBrk="0" hangingPunct="1">
              <a:defRPr kumimoji="0" sz="1200" dirty="0" err="1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3875" y="6477000"/>
            <a:ext cx="793750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dirty="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328776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AMISTSUPER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7147742" y="1"/>
            <a:ext cx="1996257" cy="4766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rgbClr val="000000"/>
        </a:buClr>
        <a:buSzPct val="80000"/>
        <a:buFont typeface="Corbe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rgbClr val="000000"/>
        </a:buClr>
        <a:buSzPct val="9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000000"/>
        </a:buClr>
        <a:buFont typeface="Corbe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000000"/>
        </a:buClr>
        <a:buFont typeface="Corbel" pitchFamily="34" charset="0"/>
        <a:buChar char="•"/>
        <a:defRPr lang="en-US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Grandma and Grandpa take risks</a:t>
            </a:r>
            <a:br>
              <a:rPr lang="en-AU" dirty="0" smtClean="0"/>
            </a:br>
            <a:r>
              <a:rPr lang="en-AU" sz="4000" dirty="0" smtClean="0"/>
              <a:t>John Livanas (AMIST and UNSW)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077200" cy="808112"/>
          </a:xfrm>
        </p:spPr>
        <p:txBody>
          <a:bodyPr/>
          <a:lstStyle/>
          <a:p>
            <a:pPr algn="ctr"/>
            <a:r>
              <a:rPr lang="en-AU" sz="2400" dirty="0" smtClean="0"/>
              <a:t>6th Longevity Risk &amp; Capital Markets Solutions Conference</a:t>
            </a:r>
          </a:p>
          <a:p>
            <a:pPr algn="ctr"/>
            <a:r>
              <a:rPr lang="en-AU" dirty="0" smtClean="0"/>
              <a:t>9th and 10th of September 2010 Sydney, Australia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5616" y="5229200"/>
            <a:ext cx="66455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80000"/>
            </a:pPr>
            <a:r>
              <a:rPr lang="en-AU" sz="2000" b="1" dirty="0" smtClean="0"/>
              <a:t>Australian Inst. of Pop. Ageing Research , UNSW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80000"/>
            </a:pPr>
            <a:r>
              <a:rPr lang="en-AU" sz="2000" b="1" dirty="0" smtClean="0"/>
              <a:t>Workshop Sessions </a:t>
            </a:r>
            <a:r>
              <a:rPr lang="en-AU" sz="2000" b="1" dirty="0" err="1" smtClean="0"/>
              <a:t>2B</a:t>
            </a:r>
            <a:r>
              <a:rPr lang="en-AU" sz="2000" b="1" dirty="0" smtClean="0"/>
              <a:t>, Pavilion Room 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80000"/>
            </a:pPr>
            <a:r>
              <a:rPr lang="en-AU" sz="2000" b="1" dirty="0" smtClean="0"/>
              <a:t>9 September 2010: 1.30 – </a:t>
            </a:r>
            <a:r>
              <a:rPr lang="en-AU" sz="2000" b="1" dirty="0" err="1" smtClean="0"/>
              <a:t>3.00pm</a:t>
            </a:r>
            <a:endParaRPr lang="en-AU" sz="2000" b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A5F49-7B36-4A91-8BD8-DF61E427C008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Key Behavioural Biases – </a:t>
            </a:r>
            <a:br>
              <a:rPr lang="en-AU" dirty="0" smtClean="0"/>
            </a:br>
            <a:r>
              <a:rPr lang="en-AU" dirty="0" smtClean="0"/>
              <a:t>Net Deficit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28801"/>
          <a:ext cx="8229600" cy="4824534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2746648"/>
                <a:gridCol w="2739752"/>
                <a:gridCol w="2743200"/>
              </a:tblGrid>
              <a:tr h="1608178">
                <a:tc>
                  <a:txBody>
                    <a:bodyPr/>
                    <a:lstStyle/>
                    <a:p>
                      <a:r>
                        <a:rPr lang="en-AU" sz="2400" b="1" i="1" dirty="0" smtClean="0">
                          <a:solidFill>
                            <a:schemeClr val="tx1"/>
                          </a:solidFill>
                        </a:rPr>
                        <a:t>Sum</a:t>
                      </a:r>
                      <a:r>
                        <a:rPr lang="en-AU" sz="2400" b="1" i="1" baseline="0" dirty="0" smtClean="0">
                          <a:solidFill>
                            <a:schemeClr val="tx1"/>
                          </a:solidFill>
                        </a:rPr>
                        <a:t> of Individuals versus Pooled Risk</a:t>
                      </a:r>
                      <a:endParaRPr lang="en-A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Individual lives less than the median age of cohort</a:t>
                      </a:r>
                      <a:endParaRPr lang="en-AU" sz="2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Individual lives more than median age of cohort</a:t>
                      </a:r>
                      <a:endParaRPr lang="en-AU" sz="2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Returns are less than the mean</a:t>
                      </a:r>
                      <a:endParaRPr kumimoji="0" lang="en-AU" sz="2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a shorter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lifespan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from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running out of money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from running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out of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money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from greater lifespan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Returns are more than the mean</a:t>
                      </a:r>
                      <a:endParaRPr kumimoji="0" lang="en-AU" sz="2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Greater utility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from beneficiation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utility from shorter lifespan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a greater life 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returns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7596336" y="6093296"/>
            <a:ext cx="432048" cy="432048"/>
            <a:chOff x="7812360" y="6021288"/>
            <a:chExt cx="432048" cy="432048"/>
          </a:xfrm>
        </p:grpSpPr>
        <p:sp>
          <p:nvSpPr>
            <p:cNvPr id="14" name="Oval 13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Quad Arrow 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9" name="Group 15"/>
          <p:cNvGrpSpPr/>
          <p:nvPr/>
        </p:nvGrpSpPr>
        <p:grpSpPr>
          <a:xfrm>
            <a:off x="7596336" y="4437112"/>
            <a:ext cx="432048" cy="432048"/>
            <a:chOff x="7812360" y="6021288"/>
            <a:chExt cx="432048" cy="432048"/>
          </a:xfrm>
        </p:grpSpPr>
        <p:sp>
          <p:nvSpPr>
            <p:cNvPr id="17" name="Oval 16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Quad Arrow 1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0" name="Group 21"/>
          <p:cNvGrpSpPr/>
          <p:nvPr/>
        </p:nvGrpSpPr>
        <p:grpSpPr>
          <a:xfrm>
            <a:off x="5004048" y="5301208"/>
            <a:ext cx="432048" cy="432048"/>
            <a:chOff x="7812360" y="6021288"/>
            <a:chExt cx="432048" cy="432048"/>
          </a:xfrm>
        </p:grpSpPr>
        <p:sp>
          <p:nvSpPr>
            <p:cNvPr id="23" name="Oval 22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Quad Arrow 23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1" name="Group 24"/>
          <p:cNvGrpSpPr/>
          <p:nvPr/>
        </p:nvGrpSpPr>
        <p:grpSpPr>
          <a:xfrm>
            <a:off x="7596336" y="5301208"/>
            <a:ext cx="432048" cy="432048"/>
            <a:chOff x="7812360" y="6021288"/>
            <a:chExt cx="432048" cy="432048"/>
          </a:xfrm>
        </p:grpSpPr>
        <p:sp>
          <p:nvSpPr>
            <p:cNvPr id="26" name="Oval 25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7" name="Quad Arrow 26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31"/>
          <p:cNvGrpSpPr/>
          <p:nvPr/>
        </p:nvGrpSpPr>
        <p:grpSpPr>
          <a:xfrm>
            <a:off x="7380312" y="3356992"/>
            <a:ext cx="792088" cy="792088"/>
            <a:chOff x="2195736" y="1772816"/>
            <a:chExt cx="432048" cy="432048"/>
          </a:xfrm>
        </p:grpSpPr>
        <p:sp>
          <p:nvSpPr>
            <p:cNvPr id="29" name="Oval 28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4788024" y="3429000"/>
            <a:ext cx="864096" cy="720080"/>
            <a:chOff x="2195736" y="1772816"/>
            <a:chExt cx="432048" cy="432048"/>
          </a:xfrm>
        </p:grpSpPr>
        <p:sp>
          <p:nvSpPr>
            <p:cNvPr id="34" name="Oval 33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5" name="Group 35"/>
          <p:cNvGrpSpPr/>
          <p:nvPr/>
        </p:nvGrpSpPr>
        <p:grpSpPr>
          <a:xfrm>
            <a:off x="4788024" y="4149080"/>
            <a:ext cx="864096" cy="792088"/>
            <a:chOff x="2195736" y="1772816"/>
            <a:chExt cx="432048" cy="432048"/>
          </a:xfrm>
        </p:grpSpPr>
        <p:sp>
          <p:nvSpPr>
            <p:cNvPr id="37" name="Oval 36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38"/>
          <p:cNvGrpSpPr/>
          <p:nvPr/>
        </p:nvGrpSpPr>
        <p:grpSpPr>
          <a:xfrm>
            <a:off x="4788024" y="5805264"/>
            <a:ext cx="864096" cy="720080"/>
            <a:chOff x="2195736" y="1772816"/>
            <a:chExt cx="432048" cy="432048"/>
          </a:xfrm>
        </p:grpSpPr>
        <p:sp>
          <p:nvSpPr>
            <p:cNvPr id="40" name="Oval 39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Key Behavioural Drivers –</a:t>
            </a:r>
            <a:br>
              <a:rPr lang="en-AU" dirty="0" smtClean="0"/>
            </a:br>
            <a:r>
              <a:rPr lang="en-AU" dirty="0" smtClean="0"/>
              <a:t>Individual Needs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395536" y="1628800"/>
          <a:ext cx="8208912" cy="459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Down Arrow 9"/>
          <p:cNvSpPr/>
          <p:nvPr/>
        </p:nvSpPr>
        <p:spPr>
          <a:xfrm flipV="1">
            <a:off x="8172400" y="1556792"/>
            <a:ext cx="648072" cy="3528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7415808" y="1844824"/>
            <a:ext cx="17281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Fewer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More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Key Individual Needs –</a:t>
            </a:r>
            <a:br>
              <a:rPr lang="en-AU" dirty="0" smtClean="0"/>
            </a:br>
            <a:r>
              <a:rPr lang="en-AU" dirty="0" smtClean="0"/>
              <a:t>Net Deficit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28801"/>
          <a:ext cx="8229600" cy="4862276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2746648"/>
                <a:gridCol w="2739752"/>
                <a:gridCol w="2743200"/>
              </a:tblGrid>
              <a:tr h="1608178">
                <a:tc>
                  <a:txBody>
                    <a:bodyPr/>
                    <a:lstStyle/>
                    <a:p>
                      <a:r>
                        <a:rPr lang="en-AU" sz="2400" b="1" i="1" dirty="0" smtClean="0">
                          <a:solidFill>
                            <a:schemeClr val="tx1"/>
                          </a:solidFill>
                        </a:rPr>
                        <a:t>Sum</a:t>
                      </a:r>
                      <a:r>
                        <a:rPr lang="en-AU" sz="2400" b="1" i="1" baseline="0" dirty="0" smtClean="0">
                          <a:solidFill>
                            <a:schemeClr val="tx1"/>
                          </a:solidFill>
                        </a:rPr>
                        <a:t> of Individuals versus Pooled Risk</a:t>
                      </a:r>
                      <a:endParaRPr lang="en-A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Individual lives less than the median age of cohort</a:t>
                      </a:r>
                      <a:endParaRPr lang="en-AU" sz="2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Individual lives more than median age of cohort</a:t>
                      </a:r>
                      <a:endParaRPr lang="en-AU" sz="2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Returns are less than the mean</a:t>
                      </a:r>
                      <a:endParaRPr kumimoji="0" lang="en-AU" sz="2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a shorter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lifespan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from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running out of money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 utility from running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out of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money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from greater lifespan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Returns are more than the mean</a:t>
                      </a:r>
                      <a:endParaRPr kumimoji="0" lang="en-AU" sz="2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Greater utility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from beneficiation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Less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utility from shorter lifespan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a greater life 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 utility </a:t>
                      </a:r>
                      <a:r>
                        <a:rPr lang="en-AU" sz="1600" b="1" dirty="0">
                          <a:solidFill>
                            <a:schemeClr val="tx1"/>
                          </a:solidFill>
                        </a:rPr>
                        <a:t>from </a:t>
                      </a: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AU" sz="1600" b="1" baseline="0" dirty="0" smtClean="0">
                          <a:solidFill>
                            <a:schemeClr val="tx1"/>
                          </a:solidFill>
                        </a:rPr>
                        <a:t> returns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dirty="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7524328" y="6021288"/>
            <a:ext cx="648072" cy="648072"/>
            <a:chOff x="7812360" y="6021288"/>
            <a:chExt cx="432048" cy="432048"/>
          </a:xfrm>
        </p:grpSpPr>
        <p:sp>
          <p:nvSpPr>
            <p:cNvPr id="14" name="Oval 13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Quad Arrow 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9" name="Group 15"/>
          <p:cNvGrpSpPr/>
          <p:nvPr/>
        </p:nvGrpSpPr>
        <p:grpSpPr>
          <a:xfrm>
            <a:off x="7596336" y="4437112"/>
            <a:ext cx="432048" cy="432048"/>
            <a:chOff x="7812360" y="6021288"/>
            <a:chExt cx="432048" cy="432048"/>
          </a:xfrm>
        </p:grpSpPr>
        <p:sp>
          <p:nvSpPr>
            <p:cNvPr id="17" name="Oval 16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Quad Arrow 1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0" name="Group 21"/>
          <p:cNvGrpSpPr/>
          <p:nvPr/>
        </p:nvGrpSpPr>
        <p:grpSpPr>
          <a:xfrm>
            <a:off x="4860032" y="5085184"/>
            <a:ext cx="648072" cy="648072"/>
            <a:chOff x="7812360" y="6021288"/>
            <a:chExt cx="432048" cy="432048"/>
          </a:xfrm>
        </p:grpSpPr>
        <p:sp>
          <p:nvSpPr>
            <p:cNvPr id="23" name="Oval 22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Quad Arrow 23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1" name="Group 24"/>
          <p:cNvGrpSpPr/>
          <p:nvPr/>
        </p:nvGrpSpPr>
        <p:grpSpPr>
          <a:xfrm>
            <a:off x="7596336" y="5301208"/>
            <a:ext cx="432048" cy="432048"/>
            <a:chOff x="7812360" y="6021288"/>
            <a:chExt cx="432048" cy="432048"/>
          </a:xfrm>
        </p:grpSpPr>
        <p:sp>
          <p:nvSpPr>
            <p:cNvPr id="26" name="Oval 25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7" name="Quad Arrow 26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31"/>
          <p:cNvGrpSpPr/>
          <p:nvPr/>
        </p:nvGrpSpPr>
        <p:grpSpPr>
          <a:xfrm>
            <a:off x="7380312" y="3356992"/>
            <a:ext cx="792088" cy="792088"/>
            <a:chOff x="2195736" y="1772816"/>
            <a:chExt cx="432048" cy="432048"/>
          </a:xfrm>
        </p:grpSpPr>
        <p:sp>
          <p:nvSpPr>
            <p:cNvPr id="29" name="Oval 28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4788024" y="3429000"/>
            <a:ext cx="864096" cy="720080"/>
            <a:chOff x="2195736" y="1772816"/>
            <a:chExt cx="432048" cy="432048"/>
          </a:xfrm>
        </p:grpSpPr>
        <p:sp>
          <p:nvSpPr>
            <p:cNvPr id="34" name="Oval 33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5" name="Group 35"/>
          <p:cNvGrpSpPr/>
          <p:nvPr/>
        </p:nvGrpSpPr>
        <p:grpSpPr>
          <a:xfrm>
            <a:off x="4788024" y="4149080"/>
            <a:ext cx="864096" cy="792088"/>
            <a:chOff x="2195736" y="1772816"/>
            <a:chExt cx="432048" cy="432048"/>
          </a:xfrm>
        </p:grpSpPr>
        <p:sp>
          <p:nvSpPr>
            <p:cNvPr id="37" name="Oval 36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38"/>
          <p:cNvGrpSpPr/>
          <p:nvPr/>
        </p:nvGrpSpPr>
        <p:grpSpPr>
          <a:xfrm>
            <a:off x="4788024" y="5805264"/>
            <a:ext cx="864096" cy="720080"/>
            <a:chOff x="2195736" y="1772816"/>
            <a:chExt cx="432048" cy="432048"/>
          </a:xfrm>
        </p:grpSpPr>
        <p:sp>
          <p:nvSpPr>
            <p:cNvPr id="40" name="Oval 39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96952"/>
            <a:ext cx="8077200" cy="2032248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Capital Market vs. Individual</a:t>
            </a:r>
            <a:br>
              <a:rPr lang="en-AU" dirty="0" smtClean="0"/>
            </a:br>
            <a:r>
              <a:rPr lang="en-AU" dirty="0" smtClean="0"/>
              <a:t>Competing Requirements,</a:t>
            </a:r>
            <a:br>
              <a:rPr lang="en-AU" dirty="0" smtClean="0"/>
            </a:br>
            <a:r>
              <a:rPr lang="en-AU" dirty="0" smtClean="0"/>
              <a:t>Moral Dilemma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59C18-DF74-43FA-8FAD-06A7739A77A0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Pooled Risk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Capital markets Response</a:t>
            </a:r>
          </a:p>
          <a:p>
            <a:pPr lvl="1"/>
            <a:r>
              <a:rPr lang="en-AU" dirty="0" smtClean="0"/>
              <a:t>Capital markets Designed</a:t>
            </a:r>
          </a:p>
          <a:p>
            <a:pPr lvl="1"/>
            <a:r>
              <a:rPr lang="en-AU" dirty="0" smtClean="0"/>
              <a:t>Capital markets Priced</a:t>
            </a:r>
          </a:p>
          <a:p>
            <a:pPr lvl="1"/>
            <a:r>
              <a:rPr lang="en-AU" dirty="0" smtClean="0"/>
              <a:t>Homogenous</a:t>
            </a:r>
          </a:p>
          <a:p>
            <a:endParaRPr lang="en-AU" dirty="0" smtClean="0"/>
          </a:p>
          <a:p>
            <a:r>
              <a:rPr lang="en-AU" dirty="0" smtClean="0"/>
              <a:t>Low take-up without compulsion</a:t>
            </a:r>
          </a:p>
          <a:p>
            <a:pPr lvl="1"/>
            <a:r>
              <a:rPr lang="en-AU" dirty="0" smtClean="0"/>
              <a:t>One size fits all driven by the need to pool risk</a:t>
            </a:r>
          </a:p>
          <a:p>
            <a:pPr lvl="1"/>
            <a:r>
              <a:rPr lang="en-AU" dirty="0" smtClean="0"/>
              <a:t>Compulsion may reduce voluntary saving incentive and increase evasion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Capital Markets View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28" y="1916832"/>
            <a:ext cx="2088232" cy="345638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Transfer of Equity</a:t>
            </a:r>
          </a:p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Risk</a:t>
            </a:r>
            <a:endParaRPr lang="en-AU" sz="4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1916832"/>
            <a:ext cx="302433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212976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7584" y="3645024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7584" y="4077072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7584" y="4509120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7584" y="4941168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flipH="1">
            <a:off x="3923928" y="2852936"/>
            <a:ext cx="1512168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Capital market responses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Constrained Individual Options</a:t>
            </a:r>
          </a:p>
          <a:p>
            <a:endParaRPr lang="en-AU" dirty="0" smtClean="0"/>
          </a:p>
          <a:p>
            <a:r>
              <a:rPr lang="en-AU" dirty="0" smtClean="0"/>
              <a:t>Capital Market Capabilities</a:t>
            </a:r>
          </a:p>
          <a:p>
            <a:endParaRPr lang="en-AU" dirty="0" smtClean="0"/>
          </a:p>
          <a:p>
            <a:r>
              <a:rPr lang="en-AU" dirty="0" smtClean="0"/>
              <a:t>Based on actuarial assumptions</a:t>
            </a:r>
          </a:p>
          <a:p>
            <a:pPr lvl="1"/>
            <a:r>
              <a:rPr lang="en-AU" dirty="0" smtClean="0"/>
              <a:t>Homogenous population</a:t>
            </a:r>
          </a:p>
          <a:p>
            <a:pPr lvl="1"/>
            <a:r>
              <a:rPr lang="en-AU" dirty="0" smtClean="0"/>
              <a:t>Singular expectations and needs</a:t>
            </a:r>
          </a:p>
          <a:p>
            <a:pPr lvl="1"/>
            <a:r>
              <a:rPr lang="en-AU" dirty="0" smtClean="0"/>
              <a:t>Prudential Reserving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Constrained Individual Options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28" y="1916832"/>
            <a:ext cx="2088232" cy="3456384"/>
          </a:xfrm>
          <a:prstGeom prst="rect">
            <a:avLst/>
          </a:prstGeom>
          <a:gradFill flip="none" rotWithShape="1">
            <a:gsLst>
              <a:gs pos="0">
                <a:srgbClr val="002060">
                  <a:tint val="66000"/>
                  <a:satMod val="160000"/>
                </a:srgbClr>
              </a:gs>
              <a:gs pos="50000">
                <a:srgbClr val="002060">
                  <a:tint val="44500"/>
                  <a:satMod val="160000"/>
                </a:srgbClr>
              </a:gs>
              <a:gs pos="100000">
                <a:srgbClr val="00206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50800" dir="5400000" algn="ctr" rotWithShape="0">
              <a:srgbClr val="000000">
                <a:alpha val="3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Transfer of Equity</a:t>
            </a:r>
          </a:p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Risk</a:t>
            </a:r>
            <a:endParaRPr lang="en-AU" sz="4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1916832"/>
            <a:ext cx="302433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212976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7584" y="3645024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7584" y="4077072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7584" y="4509120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7584" y="4941168"/>
            <a:ext cx="30243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2">
                    <a:lumMod val="50000"/>
                  </a:schemeClr>
                </a:solidFill>
              </a:rPr>
              <a:t>Assumption of Risk</a:t>
            </a:r>
            <a:endParaRPr lang="en-A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flipH="1">
            <a:off x="3923928" y="2852936"/>
            <a:ext cx="1512168" cy="1008112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3995936" y="2564904"/>
            <a:ext cx="5148064" cy="230832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AU" sz="2400" dirty="0" smtClean="0"/>
              <a:t>Constraints: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Behavioural Biases – Losses </a:t>
            </a:r>
            <a:r>
              <a:rPr lang="en-AU" sz="2400" dirty="0" err="1" smtClean="0"/>
              <a:t>vs</a:t>
            </a:r>
            <a:r>
              <a:rPr lang="en-AU" sz="2400" dirty="0" smtClean="0"/>
              <a:t> Gains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Individual Needs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Constrained Individual longevity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Constrained investment universe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Constrained risk pooling knowledge</a:t>
            </a:r>
            <a:endParaRPr lang="en-A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Capital Markets Capabilities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28" y="1916832"/>
            <a:ext cx="2088232" cy="345638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Transfer of Equity</a:t>
            </a:r>
          </a:p>
          <a:p>
            <a:pPr algn="ctr"/>
            <a:r>
              <a:rPr lang="en-AU" sz="4000" dirty="0" smtClean="0">
                <a:solidFill>
                  <a:schemeClr val="bg1"/>
                </a:solidFill>
              </a:rPr>
              <a:t>Risk</a:t>
            </a:r>
            <a:endParaRPr lang="en-AU" sz="4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1916832"/>
            <a:ext cx="3024336" cy="11521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212976"/>
            <a:ext cx="3024336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7584" y="3645024"/>
            <a:ext cx="3024336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7584" y="4077072"/>
            <a:ext cx="3024336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7584" y="4509120"/>
            <a:ext cx="3024336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7584" y="4941168"/>
            <a:ext cx="3024336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bg1">
                    <a:lumMod val="75000"/>
                  </a:schemeClr>
                </a:solidFill>
              </a:rPr>
              <a:t>Assumption of Risk</a:t>
            </a:r>
            <a:endParaRPr lang="en-AU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flipH="1">
            <a:off x="3923928" y="2852936"/>
            <a:ext cx="1512168" cy="1008112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2564904"/>
            <a:ext cx="5148064" cy="230832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AU" sz="2400" dirty="0" smtClean="0"/>
              <a:t>Capabilities: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Scale and knowledge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Temporal arbitrage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Capital access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Homogenous needs</a:t>
            </a:r>
          </a:p>
          <a:p>
            <a:pPr marL="342900" indent="-342900">
              <a:buAutoNum type="arabicPeriod"/>
            </a:pPr>
            <a:r>
              <a:rPr lang="en-AU" sz="2400" dirty="0" smtClean="0"/>
              <a:t>Limited biases</a:t>
            </a:r>
            <a:endParaRPr lang="en-A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 exploration of Options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Risk Sharing AND Benefit Sharing</a:t>
            </a:r>
          </a:p>
          <a:p>
            <a:pPr lvl="1"/>
            <a:r>
              <a:rPr lang="en-AU" dirty="0" smtClean="0"/>
              <a:t>Buy insurance before retirement</a:t>
            </a:r>
          </a:p>
          <a:p>
            <a:r>
              <a:rPr lang="en-AU" dirty="0" smtClean="0"/>
              <a:t>Respect needs for</a:t>
            </a:r>
          </a:p>
          <a:p>
            <a:pPr lvl="1"/>
            <a:r>
              <a:rPr lang="en-AU" dirty="0" smtClean="0"/>
              <a:t>Relative pain of losses versus gains</a:t>
            </a:r>
          </a:p>
          <a:p>
            <a:pPr lvl="1"/>
            <a:r>
              <a:rPr lang="en-AU" dirty="0" smtClean="0"/>
              <a:t>Relative value of beneficiation</a:t>
            </a:r>
          </a:p>
          <a:p>
            <a:pPr lvl="1"/>
            <a:r>
              <a:rPr lang="en-AU" dirty="0" smtClean="0"/>
              <a:t>Individual tolerance of volatility</a:t>
            </a:r>
          </a:p>
          <a:p>
            <a:r>
              <a:rPr lang="en-AU" dirty="0" smtClean="0"/>
              <a:t>Pooled Insurance</a:t>
            </a:r>
          </a:p>
          <a:p>
            <a:pPr lvl="1"/>
            <a:r>
              <a:rPr lang="en-AU" dirty="0" smtClean="0"/>
              <a:t>Tontine impractical</a:t>
            </a:r>
          </a:p>
          <a:p>
            <a:pPr lvl="1"/>
            <a:r>
              <a:rPr lang="en-AU" dirty="0" smtClean="0"/>
              <a:t>Transfer rights to offspring</a:t>
            </a:r>
          </a:p>
          <a:p>
            <a:r>
              <a:rPr lang="en-AU" dirty="0" smtClean="0"/>
              <a:t>Government Tax Incentives</a:t>
            </a:r>
          </a:p>
          <a:p>
            <a:pPr lvl="1"/>
            <a:r>
              <a:rPr lang="en-AU" dirty="0" smtClean="0"/>
              <a:t>Transfers</a:t>
            </a:r>
          </a:p>
          <a:p>
            <a:endParaRPr lang="en-A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Modelling the Risks Faced by Retirees </a:t>
            </a:r>
          </a:p>
          <a:p>
            <a:pPr lvl="1"/>
            <a:r>
              <a:rPr lang="en-AU" dirty="0" smtClean="0"/>
              <a:t>Model Assumptions</a:t>
            </a:r>
          </a:p>
          <a:p>
            <a:pPr lvl="1"/>
            <a:r>
              <a:rPr lang="en-AU" dirty="0" smtClean="0"/>
              <a:t>Model Results</a:t>
            </a:r>
          </a:p>
          <a:p>
            <a:pPr lvl="1"/>
            <a:r>
              <a:rPr lang="en-AU" dirty="0" smtClean="0"/>
              <a:t>Quadrants of risk</a:t>
            </a:r>
          </a:p>
          <a:p>
            <a:r>
              <a:rPr lang="en-AU" dirty="0" smtClean="0"/>
              <a:t>Behavioural Implications</a:t>
            </a:r>
          </a:p>
          <a:p>
            <a:pPr lvl="1"/>
            <a:r>
              <a:rPr lang="en-AU" dirty="0" smtClean="0"/>
              <a:t>‘Leaving money to others’ versus ‘living too long’</a:t>
            </a:r>
          </a:p>
          <a:p>
            <a:pPr lvl="2"/>
            <a:r>
              <a:rPr lang="en-AU" dirty="0" smtClean="0"/>
              <a:t>Tax and Social Security</a:t>
            </a:r>
          </a:p>
          <a:p>
            <a:pPr lvl="2"/>
            <a:r>
              <a:rPr lang="en-AU" dirty="0" smtClean="0"/>
              <a:t>Pain and pleasure</a:t>
            </a:r>
          </a:p>
          <a:p>
            <a:pPr lvl="1"/>
            <a:r>
              <a:rPr lang="en-AU" dirty="0" smtClean="0"/>
              <a:t>‘Taking risks’ versus ‘playing it safe’</a:t>
            </a:r>
          </a:p>
          <a:p>
            <a:pPr lvl="2"/>
            <a:r>
              <a:rPr lang="en-AU" dirty="0" smtClean="0"/>
              <a:t>Asset Classes</a:t>
            </a:r>
          </a:p>
          <a:p>
            <a:r>
              <a:rPr lang="en-AU" dirty="0" smtClean="0"/>
              <a:t>Capital Market responses</a:t>
            </a:r>
            <a:endParaRPr lang="en-AU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32B806-B7A0-4D62-A702-8EDC62D02565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Modelling</a:t>
            </a:r>
            <a:endParaRPr lang="en-A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61206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2520280"/>
              </a:tblGrid>
              <a:tr h="370840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Parameter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Value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Age at </a:t>
                      </a:r>
                      <a:r>
                        <a:rPr lang="en-AU" sz="2000" dirty="0" smtClean="0"/>
                        <a:t>retirement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65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Expected Age at </a:t>
                      </a:r>
                      <a:r>
                        <a:rPr lang="en-AU" sz="2000" dirty="0" smtClean="0"/>
                        <a:t>Death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83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Amount at Retirement 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$200,000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Bequest </a:t>
                      </a:r>
                      <a:r>
                        <a:rPr lang="en-AU" sz="2000" dirty="0" smtClean="0"/>
                        <a:t>motive at </a:t>
                      </a:r>
                      <a:r>
                        <a:rPr lang="en-AU" sz="2000" dirty="0"/>
                        <a:t>age 83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Nil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Expected Return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9.1%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Expected </a:t>
                      </a:r>
                      <a:r>
                        <a:rPr lang="en-AU" sz="2000" dirty="0" smtClean="0"/>
                        <a:t>Std Dev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5.2%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Consumption Inflation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/>
                        <a:t>3% p.a.</a:t>
                      </a:r>
                      <a:endParaRPr lang="en-A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Montecarlo</a:t>
            </a:r>
            <a:r>
              <a:rPr lang="en-AU" dirty="0" smtClean="0"/>
              <a:t> Simulation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848872" cy="4820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1E5DCC-7B97-47EC-A654-16972F5B1FBA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2420888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Using actual 5 year results from SuperRatings for Superannuation Funds</a:t>
            </a:r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Montecarlo</a:t>
            </a:r>
            <a:r>
              <a:rPr lang="en-AU" dirty="0" smtClean="0"/>
              <a:t> Simulation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763284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Montecarlo</a:t>
            </a:r>
            <a:r>
              <a:rPr lang="en-AU" dirty="0" smtClean="0"/>
              <a:t> Results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60642"/>
            <a:ext cx="8676456" cy="4897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Longevity versus volatility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1124744"/>
            <a:ext cx="9540552" cy="6192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Behavioural Drivers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28801"/>
          <a:ext cx="8229600" cy="4824534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2746648"/>
                <a:gridCol w="2739752"/>
                <a:gridCol w="2743200"/>
              </a:tblGrid>
              <a:tr h="1608178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tx1"/>
                          </a:solidFill>
                        </a:rPr>
                        <a:t>Individual lives less than the median age of cohort</a:t>
                      </a:r>
                      <a:endParaRPr lang="en-A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tx1"/>
                          </a:solidFill>
                        </a:rPr>
                        <a:t>Individual lives more than median age of cohort</a:t>
                      </a:r>
                      <a:endParaRPr lang="en-A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kern="1200" dirty="0" smtClean="0"/>
                        <a:t>Returns are less than the mean</a:t>
                      </a:r>
                      <a:endParaRPr kumimoji="0" lang="en-AU" sz="24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Less utility </a:t>
                      </a:r>
                      <a:r>
                        <a:rPr lang="en-AU" sz="1600" dirty="0"/>
                        <a:t>from a shorter </a:t>
                      </a:r>
                      <a:r>
                        <a:rPr lang="en-AU" sz="1600" dirty="0" smtClean="0"/>
                        <a:t>lifespan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Less utility from</a:t>
                      </a:r>
                      <a:r>
                        <a:rPr lang="en-AU" sz="1600" baseline="0" dirty="0" smtClean="0"/>
                        <a:t> running out of money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Less utility from running </a:t>
                      </a:r>
                      <a:r>
                        <a:rPr lang="en-AU" sz="1600" dirty="0"/>
                        <a:t>out of </a:t>
                      </a:r>
                      <a:r>
                        <a:rPr lang="en-AU" sz="1600" dirty="0" smtClean="0"/>
                        <a:t>money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More utility from greater lifespan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08178">
                <a:tc>
                  <a:txBody>
                    <a:bodyPr/>
                    <a:lstStyle/>
                    <a:p>
                      <a:pPr marL="0" indent="-3175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AU" sz="2400" kern="1200" dirty="0" smtClean="0"/>
                        <a:t>Returns are more than the mean</a:t>
                      </a:r>
                      <a:endParaRPr kumimoji="0" lang="en-AU" sz="24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/>
                        <a:t>Greater utility </a:t>
                      </a:r>
                      <a:r>
                        <a:rPr lang="en-AU" sz="1600" dirty="0" smtClean="0"/>
                        <a:t>from beneficiation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Less</a:t>
                      </a:r>
                      <a:r>
                        <a:rPr lang="en-AU" sz="1600" baseline="0" dirty="0" smtClean="0"/>
                        <a:t> utility from shorter lifespan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More utility </a:t>
                      </a:r>
                      <a:r>
                        <a:rPr lang="en-AU" sz="1600" dirty="0"/>
                        <a:t>from a greater life span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AU" sz="1600" dirty="0" smtClean="0"/>
                        <a:t>More utility </a:t>
                      </a:r>
                      <a:r>
                        <a:rPr lang="en-AU" sz="1600" dirty="0"/>
                        <a:t>from </a:t>
                      </a:r>
                      <a:r>
                        <a:rPr lang="en-AU" sz="1600" dirty="0" smtClean="0"/>
                        <a:t>more</a:t>
                      </a:r>
                      <a:r>
                        <a:rPr lang="en-AU" sz="1600" baseline="0" dirty="0" smtClean="0"/>
                        <a:t> returns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596336" y="6093296"/>
            <a:ext cx="432048" cy="432048"/>
            <a:chOff x="7812360" y="6021288"/>
            <a:chExt cx="432048" cy="432048"/>
          </a:xfrm>
        </p:grpSpPr>
        <p:sp>
          <p:nvSpPr>
            <p:cNvPr id="14" name="Oval 13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Quad Arrow 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596336" y="4437112"/>
            <a:ext cx="432048" cy="432048"/>
            <a:chOff x="7812360" y="6021288"/>
            <a:chExt cx="432048" cy="432048"/>
          </a:xfrm>
        </p:grpSpPr>
        <p:sp>
          <p:nvSpPr>
            <p:cNvPr id="17" name="Oval 16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Quad Arrow 17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004048" y="5301208"/>
            <a:ext cx="432048" cy="432048"/>
            <a:chOff x="7812360" y="6021288"/>
            <a:chExt cx="432048" cy="432048"/>
          </a:xfrm>
        </p:grpSpPr>
        <p:sp>
          <p:nvSpPr>
            <p:cNvPr id="23" name="Oval 22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Quad Arrow 23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596336" y="5301208"/>
            <a:ext cx="432048" cy="432048"/>
            <a:chOff x="7812360" y="6021288"/>
            <a:chExt cx="432048" cy="432048"/>
          </a:xfrm>
        </p:grpSpPr>
        <p:sp>
          <p:nvSpPr>
            <p:cNvPr id="26" name="Oval 25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7" name="Quad Arrow 26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596336" y="3717032"/>
            <a:ext cx="432048" cy="432048"/>
            <a:chOff x="2195736" y="1772816"/>
            <a:chExt cx="432048" cy="432048"/>
          </a:xfrm>
        </p:grpSpPr>
        <p:sp>
          <p:nvSpPr>
            <p:cNvPr id="29" name="Oval 28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04048" y="3717032"/>
            <a:ext cx="432048" cy="432048"/>
            <a:chOff x="2195736" y="1772816"/>
            <a:chExt cx="432048" cy="432048"/>
          </a:xfrm>
        </p:grpSpPr>
        <p:sp>
          <p:nvSpPr>
            <p:cNvPr id="34" name="Oval 33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004048" y="4437112"/>
            <a:ext cx="432048" cy="432048"/>
            <a:chOff x="2195736" y="1772816"/>
            <a:chExt cx="432048" cy="432048"/>
          </a:xfrm>
        </p:grpSpPr>
        <p:sp>
          <p:nvSpPr>
            <p:cNvPr id="37" name="Oval 36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004048" y="6021288"/>
            <a:ext cx="432048" cy="432048"/>
            <a:chOff x="2195736" y="1772816"/>
            <a:chExt cx="432048" cy="432048"/>
          </a:xfrm>
        </p:grpSpPr>
        <p:sp>
          <p:nvSpPr>
            <p:cNvPr id="40" name="Oval 39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Overlay Behavioural Biases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E8606-F247-4042-B55B-D86A71FF03B9}" type="datetime1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8/09/2010</a:t>
            </a:fld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Page </a:t>
            </a:r>
            <a:fld id="{BE18F741-57C2-4998-88EB-618978FC346B}" type="slidenum"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Longevity 6, 9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and 10</a:t>
            </a:r>
            <a:r>
              <a:rPr lang="en-AU" baseline="30000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th</a:t>
            </a:r>
            <a:r>
              <a:rPr lang="en-AU" smtClean="0">
                <a:solidFill>
                  <a:prstClr val="black">
                    <a:tint val="95000"/>
                  </a:prstClr>
                </a:solidFill>
                <a:latin typeface="Arial" charset="0"/>
                <a:cs typeface="Arial" charset="0"/>
              </a:rPr>
              <a:t> September 2010, Sydney</a:t>
            </a:r>
            <a:endParaRPr lang="en-AU" dirty="0">
              <a:solidFill>
                <a:prstClr val="black">
                  <a:tint val="95000"/>
                </a:prstClr>
              </a:solidFill>
              <a:latin typeface="Arial" charset="0"/>
              <a:cs typeface="Arial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31640" y="2924944"/>
            <a:ext cx="2232248" cy="2232248"/>
            <a:chOff x="2195736" y="1772816"/>
            <a:chExt cx="432048" cy="432048"/>
          </a:xfrm>
        </p:grpSpPr>
        <p:sp>
          <p:nvSpPr>
            <p:cNvPr id="8" name="Oval 7"/>
            <p:cNvSpPr/>
            <p:nvPr/>
          </p:nvSpPr>
          <p:spPr>
            <a:xfrm>
              <a:off x="2195736" y="1772816"/>
              <a:ext cx="432048" cy="43204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95736" y="1960172"/>
              <a:ext cx="432048" cy="72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012160" y="2996952"/>
            <a:ext cx="1368152" cy="1296144"/>
            <a:chOff x="7812360" y="6021288"/>
            <a:chExt cx="432048" cy="432048"/>
          </a:xfrm>
        </p:grpSpPr>
        <p:sp>
          <p:nvSpPr>
            <p:cNvPr id="11" name="Oval 10"/>
            <p:cNvSpPr/>
            <p:nvPr/>
          </p:nvSpPr>
          <p:spPr>
            <a:xfrm>
              <a:off x="7812360" y="6021288"/>
              <a:ext cx="432048" cy="43204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" name="Quad Arrow 11"/>
            <p:cNvSpPr/>
            <p:nvPr/>
          </p:nvSpPr>
          <p:spPr>
            <a:xfrm>
              <a:off x="7812360" y="6021288"/>
              <a:ext cx="432048" cy="432048"/>
            </a:xfrm>
            <a:prstGeom prst="quadArrow">
              <a:avLst>
                <a:gd name="adj1" fmla="val 22500"/>
                <a:gd name="adj2" fmla="val 7508"/>
                <a:gd name="adj3" fmla="val 0"/>
              </a:avLst>
            </a:prstGeom>
            <a:solidFill>
              <a:srgbClr val="00B050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3" name="Isosceles Triangle 12"/>
          <p:cNvSpPr/>
          <p:nvPr/>
        </p:nvSpPr>
        <p:spPr>
          <a:xfrm>
            <a:off x="3851920" y="4797152"/>
            <a:ext cx="864096" cy="8640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 rot="20978780">
            <a:off x="1137798" y="4744018"/>
            <a:ext cx="662473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</TotalTime>
  <Words>884</Words>
  <Application>Microsoft Office PowerPoint</Application>
  <PresentationFormat>On-screen Show (4:3)</PresentationFormat>
  <Paragraphs>227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Module</vt:lpstr>
      <vt:lpstr>Grandma and Grandpa take risks John Livanas (AMIST and UNSW)</vt:lpstr>
      <vt:lpstr>Agenda</vt:lpstr>
      <vt:lpstr>Modelling</vt:lpstr>
      <vt:lpstr>Montecarlo Simulation</vt:lpstr>
      <vt:lpstr>Montecarlo Simulation</vt:lpstr>
      <vt:lpstr>Montecarlo Results</vt:lpstr>
      <vt:lpstr>Longevity versus volatility</vt:lpstr>
      <vt:lpstr>Key Behavioural Drivers</vt:lpstr>
      <vt:lpstr>Overlay Behavioural Biases</vt:lpstr>
      <vt:lpstr>Key Behavioural Biases –  Net Deficit</vt:lpstr>
      <vt:lpstr>Key Behavioural Drivers – Individual Needs</vt:lpstr>
      <vt:lpstr>Key Individual Needs – Net Deficit</vt:lpstr>
      <vt:lpstr>Capital Market vs. Individual Competing Requirements, Moral Dilemma</vt:lpstr>
      <vt:lpstr>Pooled Risk</vt:lpstr>
      <vt:lpstr>Capital Markets View</vt:lpstr>
      <vt:lpstr>Capital market responses</vt:lpstr>
      <vt:lpstr>Constrained Individual Options</vt:lpstr>
      <vt:lpstr>Capital Markets Capabilities</vt:lpstr>
      <vt:lpstr>An exploration of Options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Asset Liability Management Outline</dc:title>
  <dc:creator>John Livanas</dc:creator>
  <cp:lastModifiedBy>John Livanas</cp:lastModifiedBy>
  <cp:revision>42</cp:revision>
  <dcterms:created xsi:type="dcterms:W3CDTF">2010-08-08T12:53:18Z</dcterms:created>
  <dcterms:modified xsi:type="dcterms:W3CDTF">2010-09-08T12:41:16Z</dcterms:modified>
</cp:coreProperties>
</file>