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20" r:id="rId2"/>
    <p:sldId id="327" r:id="rId3"/>
    <p:sldId id="322" r:id="rId4"/>
    <p:sldId id="326" r:id="rId5"/>
    <p:sldId id="328" r:id="rId6"/>
    <p:sldId id="330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39" r:id="rId15"/>
    <p:sldId id="340" r:id="rId16"/>
    <p:sldId id="342" r:id="rId17"/>
    <p:sldId id="343" r:id="rId18"/>
    <p:sldId id="344" r:id="rId19"/>
    <p:sldId id="345" r:id="rId20"/>
    <p:sldId id="346" r:id="rId21"/>
    <p:sldId id="347" r:id="rId22"/>
    <p:sldId id="348" r:id="rId23"/>
  </p:sldIdLst>
  <p:sldSz cx="9144000" cy="6858000" type="screen4x3"/>
  <p:notesSz cx="7099300" cy="10234613"/>
  <p:defaultTextStyle>
    <a:defPPr>
      <a:defRPr lang="en-AU"/>
    </a:defPPr>
    <a:lvl1pPr algn="l" rtl="0" fontAlgn="base">
      <a:lnSpc>
        <a:spcPct val="110000"/>
      </a:lnSpc>
      <a:spcBef>
        <a:spcPct val="20000"/>
      </a:spcBef>
      <a:spcAft>
        <a:spcPct val="50000"/>
      </a:spcAft>
      <a:buChar char="–"/>
      <a:defRPr sz="1600" kern="1200">
        <a:solidFill>
          <a:schemeClr val="accent2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110000"/>
      </a:lnSpc>
      <a:spcBef>
        <a:spcPct val="20000"/>
      </a:spcBef>
      <a:spcAft>
        <a:spcPct val="50000"/>
      </a:spcAft>
      <a:buChar char="–"/>
      <a:defRPr sz="1600" kern="1200">
        <a:solidFill>
          <a:schemeClr val="accent2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110000"/>
      </a:lnSpc>
      <a:spcBef>
        <a:spcPct val="20000"/>
      </a:spcBef>
      <a:spcAft>
        <a:spcPct val="50000"/>
      </a:spcAft>
      <a:buChar char="–"/>
      <a:defRPr sz="1600" kern="1200">
        <a:solidFill>
          <a:schemeClr val="accent2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110000"/>
      </a:lnSpc>
      <a:spcBef>
        <a:spcPct val="20000"/>
      </a:spcBef>
      <a:spcAft>
        <a:spcPct val="50000"/>
      </a:spcAft>
      <a:buChar char="–"/>
      <a:defRPr sz="1600" kern="1200">
        <a:solidFill>
          <a:schemeClr val="accent2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110000"/>
      </a:lnSpc>
      <a:spcBef>
        <a:spcPct val="20000"/>
      </a:spcBef>
      <a:spcAft>
        <a:spcPct val="50000"/>
      </a:spcAft>
      <a:buChar char="–"/>
      <a:defRPr sz="1600" kern="1200">
        <a:solidFill>
          <a:schemeClr val="accent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A1"/>
    <a:srgbClr val="61264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59" autoAdjust="0"/>
    <p:restoredTop sz="93806" autoAdjust="0"/>
  </p:normalViewPr>
  <p:slideViewPr>
    <p:cSldViewPr>
      <p:cViewPr>
        <p:scale>
          <a:sx n="100" d="100"/>
          <a:sy n="100" d="100"/>
        </p:scale>
        <p:origin x="-1638" y="-228"/>
      </p:cViewPr>
      <p:guideLst>
        <p:guide orient="horz" pos="3216"/>
        <p:guide pos="5568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60" y="-84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fld id="{853859E8-5621-42CE-B0CE-36A7B6BEDF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28" tIns="47814" rIns="95628" bIns="47814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30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fld id="{DA1F8F90-62E0-40CD-835D-D87A9D36D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76F88C-C49A-48CF-B2C1-66CFD8C9F3F5}" type="slidenum">
              <a:rPr lang="en-US" smtClean="0">
                <a:latin typeface="Times" pitchFamily="18" charset="0"/>
              </a:rPr>
              <a:pPr/>
              <a:t>1</a:t>
            </a:fld>
            <a:endParaRPr lang="en-US" smtClean="0">
              <a:latin typeface="Times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0"/>
            <a:ext cx="2095500" cy="3962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0"/>
            <a:ext cx="6134100" cy="3962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3276600"/>
            <a:ext cx="40767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3276600"/>
            <a:ext cx="40767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0"/>
            <a:ext cx="830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55" tIns="65028" rIns="130055" bIns="650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3276600"/>
            <a:ext cx="8305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55" tIns="65028" rIns="130055" bIns="650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20000"/>
        <a:buFont typeface="Wingdings" pitchFamily="2" charset="2"/>
        <a:buChar char="n"/>
        <a:defRPr sz="20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2000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2000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2000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2000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2000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2000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2000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2000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62913" cy="1470025"/>
          </a:xfrm>
        </p:spPr>
        <p:txBody>
          <a:bodyPr/>
          <a:lstStyle/>
          <a:p>
            <a:pPr algn="ctr"/>
            <a:r>
              <a:rPr lang="en-AU" sz="3600" dirty="0" smtClean="0"/>
              <a:t>Longevity Risk Management and Static Hedging for Life and Variable Annuities</a:t>
            </a:r>
            <a:r>
              <a:rPr lang="en-AU" sz="2400" dirty="0" smtClean="0"/>
              <a:t/>
            </a:r>
            <a:br>
              <a:rPr lang="en-AU" sz="2400" dirty="0" smtClean="0"/>
            </a:br>
            <a:endParaRPr lang="en-US" dirty="0" smtClean="0"/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85786" y="3717032"/>
            <a:ext cx="7786742" cy="227965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</a:pPr>
            <a:r>
              <a:rPr lang="en-US" sz="2400" dirty="0" smtClean="0">
                <a:solidFill>
                  <a:srgbClr val="0053A1"/>
                </a:solidFill>
              </a:rPr>
              <a:t>Sixth International Longevity Risk and Capital Markets Solutions Conference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</a:pPr>
            <a:r>
              <a:rPr lang="en-US" sz="2400" dirty="0" smtClean="0">
                <a:solidFill>
                  <a:srgbClr val="0053A1"/>
                </a:solidFill>
              </a:rPr>
              <a:t>Sydney Australia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</a:pPr>
            <a:r>
              <a:rPr lang="en-US" sz="1800" dirty="0" smtClean="0">
                <a:solidFill>
                  <a:srgbClr val="0053A1"/>
                </a:solidFill>
              </a:rPr>
              <a:t>9 and 10 September 2010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n-US" sz="2400" dirty="0" smtClean="0">
                <a:solidFill>
                  <a:srgbClr val="0053A1"/>
                </a:solidFill>
              </a:rPr>
              <a:t>Michael </a:t>
            </a:r>
            <a:r>
              <a:rPr lang="en-US" sz="2400" dirty="0" smtClean="0">
                <a:solidFill>
                  <a:srgbClr val="0053A1"/>
                </a:solidFill>
              </a:rPr>
              <a:t>Sherris (with Andrew </a:t>
            </a:r>
            <a:r>
              <a:rPr lang="en-US" sz="2400" dirty="0" err="1" smtClean="0">
                <a:solidFill>
                  <a:srgbClr val="0053A1"/>
                </a:solidFill>
              </a:rPr>
              <a:t>Ngai</a:t>
            </a:r>
            <a:r>
              <a:rPr lang="en-US" sz="2400" smtClean="0">
                <a:solidFill>
                  <a:srgbClr val="0053A1"/>
                </a:solidFill>
              </a:rPr>
              <a:t>)</a:t>
            </a:r>
            <a:endParaRPr lang="en-US" sz="2400" dirty="0" smtClean="0">
              <a:solidFill>
                <a:srgbClr val="0053A1"/>
              </a:solidFill>
            </a:endParaRPr>
          </a:p>
          <a:p>
            <a:pPr eaLnBrk="1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n-US" sz="2400" dirty="0" smtClean="0">
                <a:solidFill>
                  <a:srgbClr val="0053A1"/>
                </a:solidFill>
              </a:rPr>
              <a:t>Australian School of Business, UNSW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468313" y="2276475"/>
            <a:ext cx="7704137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AU" sz="2200">
                <a:cs typeface="Arial" charset="0"/>
              </a:rPr>
              <a:t>Vector Error Correction Model with Regime Switching (RS-VECM)</a:t>
            </a:r>
          </a:p>
          <a:p>
            <a:pPr>
              <a:buFontTx/>
              <a:buNone/>
            </a:pPr>
            <a:r>
              <a:rPr lang="en-AU" sz="2200">
                <a:cs typeface="Arial" charset="0"/>
              </a:rPr>
              <a:t>Long run equilibrium, volatility regimes</a:t>
            </a:r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0" y="1412875"/>
            <a:ext cx="9145588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3200" b="1" dirty="0"/>
              <a:t>Market Model – Economic Scenario Generator</a:t>
            </a:r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 cstate="print"/>
          <a:srcRect r="4945"/>
          <a:stretch>
            <a:fillRect/>
          </a:stretch>
        </p:blipFill>
        <p:spPr bwMode="auto">
          <a:xfrm>
            <a:off x="684213" y="4292600"/>
            <a:ext cx="58578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2060575"/>
            <a:ext cx="6769100" cy="269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 r="11897"/>
          <a:stretch>
            <a:fillRect/>
          </a:stretch>
        </p:blipFill>
        <p:spPr bwMode="auto">
          <a:xfrm>
            <a:off x="2700338" y="4724400"/>
            <a:ext cx="309562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251520" y="1340768"/>
            <a:ext cx="2825750" cy="59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3200" b="1" dirty="0"/>
              <a:t>Market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8"/>
          <p:cNvSpPr txBox="1">
            <a:spLocks noChangeArrowheads="1"/>
          </p:cNvSpPr>
          <p:nvPr/>
        </p:nvSpPr>
        <p:spPr bwMode="auto">
          <a:xfrm>
            <a:off x="395536" y="2060848"/>
            <a:ext cx="8501063" cy="168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2200" dirty="0">
                <a:cs typeface="Arial" charset="0"/>
              </a:rPr>
              <a:t>Models mortality rates in cohort direction</a:t>
            </a:r>
          </a:p>
          <a:p>
            <a:r>
              <a:rPr lang="en-AU" sz="2200" dirty="0" err="1">
                <a:cs typeface="Arial" charset="0"/>
              </a:rPr>
              <a:t>Logit</a:t>
            </a:r>
            <a:r>
              <a:rPr lang="en-AU" sz="2200" dirty="0">
                <a:cs typeface="Arial" charset="0"/>
              </a:rPr>
              <a:t> age structure for rate changes (stationary)</a:t>
            </a:r>
          </a:p>
          <a:p>
            <a:r>
              <a:rPr lang="en-AU" sz="2200" dirty="0">
                <a:cs typeface="Arial" charset="0"/>
              </a:rPr>
              <a:t>Age dependence using principal </a:t>
            </a:r>
            <a:r>
              <a:rPr lang="en-AU" sz="2200" dirty="0" smtClean="0">
                <a:cs typeface="Arial" charset="0"/>
              </a:rPr>
              <a:t>components (errors are </a:t>
            </a:r>
            <a:r>
              <a:rPr lang="en-AU" sz="2200" b="1" dirty="0" smtClean="0">
                <a:cs typeface="Arial" charset="0"/>
              </a:rPr>
              <a:t>not</a:t>
            </a:r>
            <a:r>
              <a:rPr lang="en-AU" sz="2200" dirty="0" smtClean="0">
                <a:cs typeface="Arial" charset="0"/>
              </a:rPr>
              <a:t> </a:t>
            </a:r>
            <a:r>
              <a:rPr lang="en-AU" sz="2200" dirty="0" err="1" smtClean="0">
                <a:cs typeface="Arial" charset="0"/>
              </a:rPr>
              <a:t>iid</a:t>
            </a:r>
            <a:r>
              <a:rPr lang="en-AU" sz="2200" dirty="0" smtClean="0">
                <a:cs typeface="Arial" charset="0"/>
              </a:rPr>
              <a:t>)</a:t>
            </a:r>
            <a:endParaRPr lang="en-AU" sz="2200" dirty="0">
              <a:cs typeface="Arial" charset="0"/>
            </a:endParaRP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9" y="4725144"/>
            <a:ext cx="7028854" cy="909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933056"/>
            <a:ext cx="5595534" cy="455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TextBox 5"/>
          <p:cNvSpPr txBox="1">
            <a:spLocks noChangeArrowheads="1"/>
          </p:cNvSpPr>
          <p:nvPr/>
        </p:nvSpPr>
        <p:spPr bwMode="auto">
          <a:xfrm>
            <a:off x="107504" y="1340768"/>
            <a:ext cx="3187700" cy="59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3200" b="1" dirty="0"/>
              <a:t>Mortality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3213099"/>
            <a:ext cx="6670698" cy="322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143116"/>
            <a:ext cx="3714750" cy="108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251520" y="1340768"/>
            <a:ext cx="3189288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3200" b="1" dirty="0"/>
              <a:t>Mortality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5"/>
          <p:cNvSpPr txBox="1">
            <a:spLocks noChangeArrowheads="1"/>
          </p:cNvSpPr>
          <p:nvPr/>
        </p:nvSpPr>
        <p:spPr bwMode="auto">
          <a:xfrm>
            <a:off x="0" y="2000250"/>
            <a:ext cx="906462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AU" sz="2000" dirty="0">
                <a:cs typeface="Arial" charset="0"/>
              </a:rPr>
              <a:t>Portfolio of annuitants – hedging instruments based on population index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92896"/>
            <a:ext cx="2427760" cy="930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9" y="2457078"/>
            <a:ext cx="4574282" cy="1362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63" y="3929063"/>
            <a:ext cx="6357937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1" name="TextBox 6"/>
          <p:cNvSpPr txBox="1">
            <a:spLocks noChangeArrowheads="1"/>
          </p:cNvSpPr>
          <p:nvPr/>
        </p:nvSpPr>
        <p:spPr bwMode="auto">
          <a:xfrm>
            <a:off x="0" y="1340768"/>
            <a:ext cx="4078361" cy="634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3200" b="1" dirty="0" smtClean="0"/>
              <a:t>Mortality Basis </a:t>
            </a:r>
            <a:r>
              <a:rPr lang="en-US" sz="3200" b="1" dirty="0"/>
              <a:t>Risk</a:t>
            </a:r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95736" y="2564903"/>
            <a:ext cx="2952328" cy="847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989138"/>
            <a:ext cx="8286750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4298950"/>
            <a:ext cx="6643688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0" y="1340768"/>
            <a:ext cx="2143125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3200" b="1" dirty="0"/>
              <a:t>Scenarios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5"/>
          <p:cNvSpPr txBox="1">
            <a:spLocks noChangeArrowheads="1"/>
          </p:cNvSpPr>
          <p:nvPr/>
        </p:nvSpPr>
        <p:spPr bwMode="auto">
          <a:xfrm>
            <a:off x="928688" y="2071688"/>
            <a:ext cx="69564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AU" sz="2000" dirty="0" smtClean="0">
                <a:cs typeface="Arial" charset="0"/>
              </a:rPr>
              <a:t>Inflation indexed </a:t>
            </a:r>
            <a:r>
              <a:rPr lang="en-AU" sz="2000" dirty="0">
                <a:cs typeface="Arial" charset="0"/>
              </a:rPr>
              <a:t>annuities have substantial shortfall risk from </a:t>
            </a:r>
            <a:r>
              <a:rPr lang="en-AU" sz="2000" dirty="0" smtClean="0">
                <a:cs typeface="Arial" charset="0"/>
              </a:rPr>
              <a:t>uncertain future inflation</a:t>
            </a:r>
            <a:endParaRPr lang="en-AU" sz="2000" dirty="0">
              <a:cs typeface="Arial" charset="0"/>
            </a:endParaRP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780928"/>
            <a:ext cx="7011956" cy="3733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0" y="1340768"/>
            <a:ext cx="5783956" cy="634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3200" b="1" dirty="0"/>
              <a:t>Shortfall </a:t>
            </a:r>
            <a:r>
              <a:rPr lang="en-US" sz="3200" b="1" dirty="0" smtClean="0"/>
              <a:t>risk – Life annuities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6"/>
          <p:cNvSpPr txBox="1">
            <a:spLocks noChangeArrowheads="1"/>
          </p:cNvSpPr>
          <p:nvPr/>
        </p:nvSpPr>
        <p:spPr bwMode="auto">
          <a:xfrm>
            <a:off x="468313" y="2060575"/>
            <a:ext cx="75596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AU" sz="2000">
                <a:cs typeface="Arial" charset="0"/>
              </a:rPr>
              <a:t>VA + GLWB provides limited longevity protection – hedging has little impact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836" y="2924944"/>
            <a:ext cx="7016252" cy="3283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0" y="1340768"/>
            <a:ext cx="9283119" cy="634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3200" b="1" dirty="0"/>
              <a:t>Shortfall </a:t>
            </a:r>
            <a:r>
              <a:rPr lang="en-US" sz="3200" b="1" dirty="0" smtClean="0"/>
              <a:t>risk – Deferred Life annuities + GLWB</a:t>
            </a:r>
            <a:endParaRPr lang="en-US" sz="32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1984375"/>
            <a:ext cx="7027862" cy="475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Rectangle 14"/>
          <p:cNvSpPr>
            <a:spLocks noChangeArrowheads="1"/>
          </p:cNvSpPr>
          <p:nvPr/>
        </p:nvSpPr>
        <p:spPr bwMode="auto">
          <a:xfrm>
            <a:off x="0" y="1340768"/>
            <a:ext cx="77724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None/>
            </a:pPr>
            <a:r>
              <a:rPr lang="en-US" sz="3200" b="1" dirty="0" smtClean="0"/>
              <a:t>Scenarios – Annuities </a:t>
            </a:r>
            <a:r>
              <a:rPr lang="en-US" sz="3200" b="1" dirty="0"/>
              <a:t>(Life/Indexed)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036762"/>
            <a:ext cx="7959725" cy="482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0" y="1340768"/>
            <a:ext cx="91440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None/>
            </a:pPr>
            <a:r>
              <a:rPr lang="en-US" sz="3200" b="1" dirty="0" smtClean="0"/>
              <a:t>Scenarios – Deferred Annuities + GLWB</a:t>
            </a:r>
            <a:endParaRPr lang="en-US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539750" y="2276475"/>
            <a:ext cx="7993063" cy="356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0050">
              <a:buFontTx/>
              <a:buNone/>
            </a:pPr>
            <a:r>
              <a:rPr lang="en-US" sz="2400" dirty="0"/>
              <a:t>Longevity Risk</a:t>
            </a:r>
          </a:p>
          <a:p>
            <a:pPr marL="400050">
              <a:buFontTx/>
              <a:buNone/>
            </a:pPr>
            <a:r>
              <a:rPr lang="en-US" sz="2400" dirty="0"/>
              <a:t>Life annuities and hedging instruments</a:t>
            </a:r>
          </a:p>
          <a:p>
            <a:pPr marL="400050">
              <a:buFontTx/>
              <a:buNone/>
            </a:pPr>
            <a:r>
              <a:rPr lang="en-US" sz="2400" dirty="0"/>
              <a:t>Market and mortality models</a:t>
            </a:r>
          </a:p>
          <a:p>
            <a:pPr marL="400050">
              <a:buFontTx/>
              <a:buNone/>
            </a:pPr>
            <a:r>
              <a:rPr lang="en-US" sz="2400" dirty="0"/>
              <a:t>Hedging strategies and effectiveness using Longevity Bonds and </a:t>
            </a:r>
            <a:r>
              <a:rPr lang="en-US" sz="2400" dirty="0" smtClean="0"/>
              <a:t>Derivatives</a:t>
            </a:r>
          </a:p>
          <a:p>
            <a:pPr marL="400050">
              <a:buFontTx/>
              <a:buNone/>
            </a:pPr>
            <a:r>
              <a:rPr lang="en-US" sz="2400" dirty="0" smtClean="0"/>
              <a:t>Basis risk and market price of longevity risk</a:t>
            </a:r>
            <a:endParaRPr lang="en-US" sz="2400" dirty="0"/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539750" y="1412875"/>
            <a:ext cx="3455988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3200" b="1" dirty="0"/>
              <a:t>Overview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001838"/>
            <a:ext cx="7291387" cy="476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Rectangle 14"/>
          <p:cNvSpPr>
            <a:spLocks noChangeArrowheads="1"/>
          </p:cNvSpPr>
          <p:nvPr/>
        </p:nvSpPr>
        <p:spPr bwMode="auto">
          <a:xfrm>
            <a:off x="0" y="1340768"/>
            <a:ext cx="77724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None/>
            </a:pPr>
            <a:r>
              <a:rPr lang="en-US" sz="3200" b="1" dirty="0" smtClean="0"/>
              <a:t>Basis Risk and Hedging Effectiveness</a:t>
            </a:r>
            <a:endParaRPr lang="en-US" sz="32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2076450"/>
            <a:ext cx="6996113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14"/>
          <p:cNvSpPr>
            <a:spLocks noChangeArrowheads="1"/>
          </p:cNvSpPr>
          <p:nvPr/>
        </p:nvSpPr>
        <p:spPr bwMode="auto">
          <a:xfrm>
            <a:off x="0" y="1340768"/>
            <a:ext cx="77724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None/>
            </a:pPr>
            <a:r>
              <a:rPr lang="en-US" sz="3200" b="1" dirty="0" smtClean="0"/>
              <a:t>Hedging Cost and Hedge Effectiveness</a:t>
            </a:r>
            <a:endParaRPr lang="en-US" sz="32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3"/>
          <p:cNvSpPr>
            <a:spLocks noChangeArrowheads="1"/>
          </p:cNvSpPr>
          <p:nvPr/>
        </p:nvSpPr>
        <p:spPr bwMode="auto">
          <a:xfrm>
            <a:off x="250825" y="1905000"/>
            <a:ext cx="8713788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00000"/>
              </a:lnSpc>
              <a:buFontTx/>
              <a:buChar char="•"/>
            </a:pPr>
            <a:r>
              <a:rPr lang="en-US" sz="2000" dirty="0"/>
              <a:t>Static hedging (ALM) strategies reduce longevity risk particularly for life annuities (immediate and deferred)</a:t>
            </a:r>
          </a:p>
          <a:p>
            <a:pPr marL="342900" indent="-342900">
              <a:lnSpc>
                <a:spcPct val="100000"/>
              </a:lnSpc>
              <a:buFontTx/>
              <a:buChar char="•"/>
            </a:pPr>
            <a:r>
              <a:rPr lang="en-US" sz="2000" dirty="0"/>
              <a:t>Much less effective for inflation indexed annuities (inflation risk predominates)</a:t>
            </a:r>
          </a:p>
          <a:p>
            <a:pPr marL="342900" indent="-342900">
              <a:lnSpc>
                <a:spcPct val="100000"/>
              </a:lnSpc>
              <a:buFontTx/>
              <a:buChar char="•"/>
            </a:pPr>
            <a:r>
              <a:rPr lang="en-US" sz="2000" dirty="0"/>
              <a:t>VA with GLWB </a:t>
            </a:r>
            <a:r>
              <a:rPr lang="en-US" sz="2000" dirty="0" smtClean="0"/>
              <a:t>provides </a:t>
            </a:r>
            <a:r>
              <a:rPr lang="en-US" sz="2000" dirty="0"/>
              <a:t>limited longevity protection and longevity hedging is of little value</a:t>
            </a:r>
          </a:p>
          <a:p>
            <a:pPr marL="342900" indent="-342900">
              <a:lnSpc>
                <a:spcPct val="100000"/>
              </a:lnSpc>
              <a:buFontTx/>
              <a:buChar char="•"/>
            </a:pPr>
            <a:r>
              <a:rPr lang="en-US" sz="2000" dirty="0"/>
              <a:t>q-Forwards have additional basis risk over longevity bonds (mortality rates </a:t>
            </a:r>
            <a:r>
              <a:rPr lang="en-US" sz="2000" dirty="0" err="1"/>
              <a:t>vs</a:t>
            </a:r>
            <a:r>
              <a:rPr lang="en-US" sz="2000" dirty="0"/>
              <a:t> survival probabilities)</a:t>
            </a:r>
          </a:p>
          <a:p>
            <a:pPr marL="342900" indent="-342900">
              <a:lnSpc>
                <a:spcPct val="100000"/>
              </a:lnSpc>
              <a:buFontTx/>
              <a:buChar char="•"/>
            </a:pPr>
            <a:r>
              <a:rPr lang="en-US" sz="2000" dirty="0"/>
              <a:t>Basis risk (annuitant </a:t>
            </a:r>
            <a:r>
              <a:rPr lang="en-US" sz="2000" dirty="0" err="1"/>
              <a:t>vs</a:t>
            </a:r>
            <a:r>
              <a:rPr lang="en-US" sz="2000" dirty="0"/>
              <a:t> population, bucketing) not critical for hedge effectiveness</a:t>
            </a:r>
          </a:p>
          <a:p>
            <a:pPr marL="342900" indent="-342900">
              <a:lnSpc>
                <a:spcPct val="100000"/>
              </a:lnSpc>
              <a:buFontTx/>
              <a:buChar char="•"/>
            </a:pPr>
            <a:r>
              <a:rPr lang="en-US" sz="2000" dirty="0"/>
              <a:t>Cost of hedging (price of longevity risk) is an important factor for hedge effectiveness (both derivatives and longevity bonds)</a:t>
            </a: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0" y="1340768"/>
            <a:ext cx="77724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None/>
            </a:pPr>
            <a:r>
              <a:rPr lang="en-US" sz="3200" b="1" dirty="0" smtClean="0"/>
              <a:t>Summary and Main Conclusions</a:t>
            </a:r>
            <a:endParaRPr lang="en-US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484313"/>
            <a:ext cx="8305800" cy="685800"/>
          </a:xfrm>
        </p:spPr>
        <p:txBody>
          <a:bodyPr/>
          <a:lstStyle/>
          <a:p>
            <a:pPr>
              <a:defRPr/>
            </a:pPr>
            <a:r>
              <a:rPr lang="en-AU" sz="3200" kern="1200" dirty="0" smtClean="0"/>
              <a:t>Longevity Products - Retail</a:t>
            </a:r>
            <a:r>
              <a:rPr lang="en-AU" sz="2000" kern="1200" dirty="0" smtClean="0"/>
              <a:t/>
            </a:r>
            <a:br>
              <a:rPr lang="en-AU" sz="2000" kern="1200" dirty="0" smtClean="0"/>
            </a:br>
            <a:endParaRPr lang="en-US" dirty="0"/>
          </a:p>
        </p:txBody>
      </p:sp>
      <p:pic>
        <p:nvPicPr>
          <p:cNvPr id="7171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87624" y="2780928"/>
            <a:ext cx="6507163" cy="3140075"/>
          </a:xfrm>
          <a:noFill/>
        </p:spPr>
      </p:pic>
      <p:sp>
        <p:nvSpPr>
          <p:cNvPr id="4" name="TextBox 3"/>
          <p:cNvSpPr txBox="1"/>
          <p:nvPr/>
        </p:nvSpPr>
        <p:spPr>
          <a:xfrm>
            <a:off x="611560" y="2132856"/>
            <a:ext cx="5801268" cy="3631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AU" dirty="0" smtClean="0"/>
              <a:t>Life Annuities, Deferred Annuities, Variable Annuities (+GLWB)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539750" y="2492375"/>
            <a:ext cx="2879725" cy="265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>
              <a:buFontTx/>
              <a:buChar char="•"/>
            </a:pPr>
            <a:r>
              <a:rPr lang="en-US" sz="2000"/>
              <a:t>Pay actual (population) </a:t>
            </a:r>
            <a:r>
              <a:rPr lang="en-US" sz="2000" i="1"/>
              <a:t>q</a:t>
            </a:r>
            <a:r>
              <a:rPr lang="en-US" sz="2000" i="1" baseline="-25000"/>
              <a:t>x,t</a:t>
            </a:r>
            <a:r>
              <a:rPr lang="en-US" sz="2000"/>
              <a:t> in exchange for agreed fixed </a:t>
            </a:r>
            <a:r>
              <a:rPr lang="en-US" sz="2000" i="1"/>
              <a:t>q</a:t>
            </a:r>
            <a:r>
              <a:rPr lang="en-US" sz="2000" i="1" baseline="30000"/>
              <a:t>F</a:t>
            </a:r>
            <a:r>
              <a:rPr lang="en-US" sz="2000" i="1" baseline="-25000"/>
              <a:t>x,t</a:t>
            </a:r>
            <a:endParaRPr lang="en-US" sz="2000"/>
          </a:p>
          <a:p>
            <a:pPr marL="800100" lvl="1" indent="-342900">
              <a:buFontTx/>
              <a:buChar char="•"/>
            </a:pPr>
            <a:r>
              <a:rPr lang="en-US" sz="2000"/>
              <a:t>Individual ages and 5-yr Bucketed</a:t>
            </a:r>
            <a:endParaRPr lang="en-US"/>
          </a:p>
        </p:txBody>
      </p:sp>
      <p:pic>
        <p:nvPicPr>
          <p:cNvPr id="921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75" y="2852738"/>
            <a:ext cx="5270500" cy="205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79512" y="1340768"/>
            <a:ext cx="6304931" cy="592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None/>
            </a:pPr>
            <a:r>
              <a:rPr lang="en-US" sz="3200" b="1" dirty="0" smtClean="0"/>
              <a:t>Longevity hedging: q-Forwards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395288" y="2636838"/>
            <a:ext cx="25019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>
              <a:buFontTx/>
              <a:buChar char="•"/>
            </a:pPr>
            <a:r>
              <a:rPr lang="en-US" sz="2000" dirty="0"/>
              <a:t>Payments in line with actual survival probability </a:t>
            </a:r>
            <a:r>
              <a:rPr lang="en-US" sz="2000" i="1" dirty="0"/>
              <a:t>S</a:t>
            </a:r>
            <a:r>
              <a:rPr lang="en-US" sz="2000" baseline="-25000" dirty="0"/>
              <a:t>65</a:t>
            </a:r>
            <a:r>
              <a:rPr lang="en-US" sz="2000" dirty="0"/>
              <a:t>(</a:t>
            </a:r>
            <a:r>
              <a:rPr lang="en-US" sz="2000" i="1" dirty="0"/>
              <a:t>t</a:t>
            </a:r>
            <a:r>
              <a:rPr lang="en-US" sz="2000" dirty="0"/>
              <a:t>)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1340768"/>
            <a:ext cx="8828058" cy="592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None/>
            </a:pPr>
            <a:r>
              <a:rPr lang="en-US" sz="3200" b="1" dirty="0" smtClean="0"/>
              <a:t>Longevity hedging: Coupon </a:t>
            </a:r>
            <a:r>
              <a:rPr lang="en-US" sz="3200" b="1" dirty="0"/>
              <a:t>Longevity Bond</a:t>
            </a:r>
          </a:p>
        </p:txBody>
      </p:sp>
      <p:pic>
        <p:nvPicPr>
          <p:cNvPr id="1024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2420938"/>
            <a:ext cx="5980113" cy="24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80928"/>
            <a:ext cx="8892480" cy="331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7504" y="1412776"/>
            <a:ext cx="4380495" cy="592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3200" b="1" dirty="0" smtClean="0"/>
              <a:t>Static Hedging – ALM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5220072" y="2348880"/>
            <a:ext cx="2765501" cy="3421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1" dirty="0" smtClean="0"/>
              <a:t>ALM interest rate risk only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03848" y="2780928"/>
            <a:ext cx="4783682" cy="3421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b="1" dirty="0" smtClean="0"/>
              <a:t>Simulated payments for static hedged portfolio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780928"/>
            <a:ext cx="8642577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7504" y="1412776"/>
            <a:ext cx="3052439" cy="592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3200" b="1" dirty="0" smtClean="0"/>
              <a:t>Static Hedging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4860032" y="2348880"/>
            <a:ext cx="3187091" cy="3421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1" dirty="0" smtClean="0"/>
              <a:t>ALM with longevity derivatives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068960"/>
            <a:ext cx="854392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7504" y="1412776"/>
            <a:ext cx="3052439" cy="592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3200" b="1" dirty="0" smtClean="0"/>
              <a:t>Static Hedging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4860032" y="2348880"/>
            <a:ext cx="3493264" cy="3421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1" dirty="0" smtClean="0"/>
              <a:t>ALM with 20 year longevity bonds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068960"/>
            <a:ext cx="8820472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07504" y="1412776"/>
            <a:ext cx="3052439" cy="592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3200" b="1" dirty="0" smtClean="0"/>
              <a:t>Static Hedging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4860032" y="2348880"/>
            <a:ext cx="2627642" cy="3631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1" dirty="0" smtClean="0"/>
              <a:t>ALM with longevity swap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130055" tIns="65028" rIns="130055" bIns="65028" numCol="1" anchor="t" anchorCtr="0" compatLnSpc="1">
        <a:prstTxWarp prst="textNoShape">
          <a:avLst/>
        </a:prstTxWarp>
      </a:bodyPr>
      <a:lstStyle>
        <a:defPPr marL="800100" marR="0" indent="-34290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50000"/>
          </a:spcAft>
          <a:buClrTx/>
          <a:buSzTx/>
          <a:buFontTx/>
          <a:buChar char="–"/>
          <a:tabLst/>
          <a:defRPr kumimoji="0" lang="en-AU" sz="1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130055" tIns="65028" rIns="130055" bIns="65028" numCol="1" anchor="t" anchorCtr="0" compatLnSpc="1">
        <a:prstTxWarp prst="textNoShape">
          <a:avLst/>
        </a:prstTxWarp>
      </a:bodyPr>
      <a:lstStyle>
        <a:defPPr marL="800100" marR="0" indent="-34290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50000"/>
          </a:spcAft>
          <a:buClrTx/>
          <a:buSzTx/>
          <a:buFontTx/>
          <a:buChar char="–"/>
          <a:tabLst/>
          <a:defRPr kumimoji="0" lang="en-AU" sz="16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4312</TotalTime>
  <Words>382</Words>
  <Application>Microsoft Office PowerPoint</Application>
  <PresentationFormat>On-screen Show (4:3)</PresentationFormat>
  <Paragraphs>56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Blank</vt:lpstr>
      <vt:lpstr>Longevity Risk Management and Static Hedging for Life and Variable Annuities </vt:lpstr>
      <vt:lpstr>Slide 2</vt:lpstr>
      <vt:lpstr>Longevity Products - Retail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University of New South Wales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Irine James</dc:creator>
  <cp:lastModifiedBy> </cp:lastModifiedBy>
  <cp:revision>354</cp:revision>
  <dcterms:created xsi:type="dcterms:W3CDTF">2004-02-05T06:08:55Z</dcterms:created>
  <dcterms:modified xsi:type="dcterms:W3CDTF">2010-07-23T05:21:16Z</dcterms:modified>
</cp:coreProperties>
</file>