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0" r:id="rId2"/>
    <p:sldId id="327" r:id="rId3"/>
    <p:sldId id="349" r:id="rId4"/>
    <p:sldId id="350" r:id="rId5"/>
    <p:sldId id="351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48" r:id="rId14"/>
  </p:sldIdLst>
  <p:sldSz cx="9144000" cy="6858000" type="screen4x3"/>
  <p:notesSz cx="7099300" cy="10234613"/>
  <p:defaultTextStyle>
    <a:defPPr>
      <a:defRPr lang="en-AU"/>
    </a:defPPr>
    <a:lvl1pPr algn="l" rtl="0" fontAlgn="base">
      <a:lnSpc>
        <a:spcPct val="110000"/>
      </a:lnSpc>
      <a:spcBef>
        <a:spcPct val="20000"/>
      </a:spcBef>
      <a:spcAft>
        <a:spcPct val="50000"/>
      </a:spcAft>
      <a:buChar char="–"/>
      <a:defRPr sz="1600"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fontAlgn="base">
      <a:lnSpc>
        <a:spcPct val="110000"/>
      </a:lnSpc>
      <a:spcBef>
        <a:spcPct val="20000"/>
      </a:spcBef>
      <a:spcAft>
        <a:spcPct val="50000"/>
      </a:spcAft>
      <a:buChar char="–"/>
      <a:defRPr sz="1600"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fontAlgn="base">
      <a:lnSpc>
        <a:spcPct val="110000"/>
      </a:lnSpc>
      <a:spcBef>
        <a:spcPct val="20000"/>
      </a:spcBef>
      <a:spcAft>
        <a:spcPct val="50000"/>
      </a:spcAft>
      <a:buChar char="–"/>
      <a:defRPr sz="1600"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fontAlgn="base">
      <a:lnSpc>
        <a:spcPct val="110000"/>
      </a:lnSpc>
      <a:spcBef>
        <a:spcPct val="20000"/>
      </a:spcBef>
      <a:spcAft>
        <a:spcPct val="50000"/>
      </a:spcAft>
      <a:buChar char="–"/>
      <a:defRPr sz="1600"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fontAlgn="base">
      <a:lnSpc>
        <a:spcPct val="110000"/>
      </a:lnSpc>
      <a:spcBef>
        <a:spcPct val="20000"/>
      </a:spcBef>
      <a:spcAft>
        <a:spcPct val="50000"/>
      </a:spcAft>
      <a:buChar char="–"/>
      <a:defRPr sz="1600"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accent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A1"/>
    <a:srgbClr val="6126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59" autoAdjust="0"/>
    <p:restoredTop sz="93806" autoAdjust="0"/>
  </p:normalViewPr>
  <p:slideViewPr>
    <p:cSldViewPr>
      <p:cViewPr>
        <p:scale>
          <a:sx n="100" d="100"/>
          <a:sy n="100" d="100"/>
        </p:scale>
        <p:origin x="-468" y="1212"/>
      </p:cViewPr>
      <p:guideLst>
        <p:guide orient="horz" pos="3216"/>
        <p:guide pos="5568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60" y="-84"/>
      </p:cViewPr>
      <p:guideLst>
        <p:guide orient="horz" pos="3224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8" tIns="47814" rIns="95628" bIns="47814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8" tIns="47814" rIns="95628" bIns="478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8" tIns="47814" rIns="95628" bIns="47814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8" tIns="47814" rIns="95628" bIns="478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853859E8-5621-42CE-B0CE-36A7B6BED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8" tIns="47814" rIns="95628" bIns="47814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8" tIns="47814" rIns="95628" bIns="47814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2513"/>
            <a:ext cx="5207000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8" tIns="47814" rIns="95628" bIns="478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8" tIns="47814" rIns="95628" bIns="47814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28" tIns="47814" rIns="95628" bIns="47814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300">
                <a:solidFill>
                  <a:schemeClr val="tx1"/>
                </a:solidFill>
                <a:latin typeface="Times" charset="0"/>
              </a:defRPr>
            </a:lvl1pPr>
          </a:lstStyle>
          <a:p>
            <a:pPr>
              <a:defRPr/>
            </a:pPr>
            <a:fld id="{DA1F8F90-62E0-40CD-835D-D87A9D36DB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76F88C-C49A-48CF-B2C1-66CFD8C9F3F5}" type="slidenum">
              <a:rPr lang="en-US" smtClean="0">
                <a:latin typeface="Times" pitchFamily="18" charset="0"/>
              </a:rPr>
              <a:pPr/>
              <a:t>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286000"/>
            <a:ext cx="2095500" cy="396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0"/>
            <a:ext cx="61341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3276600"/>
            <a:ext cx="40767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3276600"/>
            <a:ext cx="4076700" cy="2971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0"/>
            <a:ext cx="830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55" tIns="65028" rIns="130055" bIns="6502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3276600"/>
            <a:ext cx="8305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30055" tIns="65028" rIns="130055" bIns="650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20000"/>
        <a:buFont typeface="Wingdings" pitchFamily="2" charset="2"/>
        <a:buChar char="n"/>
        <a:defRPr sz="20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2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2000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2000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2000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2000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2000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2000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3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8062913" cy="1470025"/>
          </a:xfrm>
        </p:spPr>
        <p:txBody>
          <a:bodyPr/>
          <a:lstStyle/>
          <a:p>
            <a:pPr algn="ctr"/>
            <a:r>
              <a:rPr lang="en-US" sz="3600" dirty="0" smtClean="0"/>
              <a:t>Spatial Variability in Mortality and Socioeconomic Factors for  Australian Mortality</a:t>
            </a:r>
            <a:r>
              <a:rPr lang="en-AU" sz="2400" dirty="0" smtClean="0"/>
              <a:t/>
            </a:r>
            <a:br>
              <a:rPr lang="en-AU" sz="2400" dirty="0" smtClean="0"/>
            </a:br>
            <a:endParaRPr lang="en-US" dirty="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85786" y="3717032"/>
            <a:ext cx="7786742" cy="227965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</a:pPr>
            <a:r>
              <a:rPr lang="en-US" sz="2400" dirty="0" smtClean="0">
                <a:solidFill>
                  <a:srgbClr val="0053A1"/>
                </a:solidFill>
              </a:rPr>
              <a:t>Sixth International Longevity Risk and Capital Markets Solutions Conference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</a:pPr>
            <a:r>
              <a:rPr lang="en-US" sz="2400" dirty="0" smtClean="0">
                <a:solidFill>
                  <a:srgbClr val="0053A1"/>
                </a:solidFill>
              </a:rPr>
              <a:t>Sydney Australia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</a:pPr>
            <a:r>
              <a:rPr lang="en-US" sz="1800" dirty="0" smtClean="0">
                <a:solidFill>
                  <a:srgbClr val="0053A1"/>
                </a:solidFill>
              </a:rPr>
              <a:t>9 and 10 September 2010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400" dirty="0" smtClean="0">
                <a:solidFill>
                  <a:srgbClr val="0053A1"/>
                </a:solidFill>
              </a:rPr>
              <a:t>Michael Sherris (with Andy Tang)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en-US" sz="2400" dirty="0" smtClean="0">
                <a:solidFill>
                  <a:srgbClr val="0053A1"/>
                </a:solidFill>
              </a:rPr>
              <a:t>Australian School of Business, UNSW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7298"/>
            <a:ext cx="8305800" cy="685800"/>
          </a:xfrm>
        </p:spPr>
        <p:txBody>
          <a:bodyPr/>
          <a:lstStyle/>
          <a:p>
            <a:r>
              <a:rPr lang="en-US" dirty="0" smtClean="0"/>
              <a:t>Results - GLM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786058"/>
            <a:ext cx="669607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1357298"/>
            <a:ext cx="8305800" cy="685800"/>
          </a:xfrm>
        </p:spPr>
        <p:txBody>
          <a:bodyPr/>
          <a:lstStyle/>
          <a:p>
            <a:r>
              <a:rPr lang="en-US" dirty="0" smtClean="0"/>
              <a:t>Spatial Frailties Model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3116"/>
            <a:ext cx="67627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357298"/>
            <a:ext cx="8305800" cy="685800"/>
          </a:xfrm>
        </p:spPr>
        <p:txBody>
          <a:bodyPr/>
          <a:lstStyle/>
          <a:p>
            <a:r>
              <a:rPr lang="en-US" dirty="0" smtClean="0"/>
              <a:t>Model Comparison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214554"/>
            <a:ext cx="593407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643314"/>
            <a:ext cx="79724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3"/>
          <p:cNvSpPr>
            <a:spLocks noChangeArrowheads="1"/>
          </p:cNvSpPr>
          <p:nvPr/>
        </p:nvSpPr>
        <p:spPr bwMode="auto">
          <a:xfrm>
            <a:off x="250825" y="1905000"/>
            <a:ext cx="8713788" cy="477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0000"/>
              </a:lnSpc>
              <a:buFontTx/>
              <a:buChar char="•"/>
            </a:pPr>
            <a:endParaRPr lang="en-US" sz="2000" dirty="0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0" y="1340768"/>
            <a:ext cx="77724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buFontTx/>
              <a:buNone/>
            </a:pPr>
            <a:r>
              <a:rPr lang="en-US" sz="3200" b="1" dirty="0" smtClean="0"/>
              <a:t>Summary and Main Conclusions</a:t>
            </a:r>
            <a:endParaRPr lang="en-US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2428868"/>
            <a:ext cx="8072494" cy="3711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dirty="0" smtClean="0"/>
              <a:t>Explanatory factors for mortality are spatially distributed</a:t>
            </a:r>
          </a:p>
          <a:p>
            <a:pPr>
              <a:buNone/>
            </a:pPr>
            <a:r>
              <a:rPr lang="en-US" sz="2400" dirty="0" smtClean="0"/>
              <a:t>Spatial models are useful in understanding mortality variation if information about factors is not </a:t>
            </a:r>
            <a:r>
              <a:rPr lang="en-US" sz="2400" dirty="0" smtClean="0"/>
              <a:t>available</a:t>
            </a:r>
          </a:p>
          <a:p>
            <a:pPr>
              <a:buNone/>
            </a:pPr>
            <a:r>
              <a:rPr lang="en-US" sz="2400" dirty="0" smtClean="0"/>
              <a:t>Implications for risk rating of longevity products – postcode, geographical factors – especially when risk factors data is limited.</a:t>
            </a: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539750" y="2276475"/>
            <a:ext cx="7993063" cy="3859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2400" dirty="0" smtClean="0"/>
              <a:t>Mortality rates are known to vary by geographical location and to depend on socio-economic factors. </a:t>
            </a:r>
          </a:p>
          <a:p>
            <a:pPr>
              <a:buNone/>
            </a:pPr>
            <a:r>
              <a:rPr lang="en-US" sz="2400" dirty="0" smtClean="0"/>
              <a:t>Demographic, ethnic and socio-economic mortality factors vary by geographical location. </a:t>
            </a:r>
          </a:p>
          <a:p>
            <a:pPr>
              <a:buNone/>
            </a:pPr>
            <a:r>
              <a:rPr lang="en-US" sz="2400" dirty="0" smtClean="0"/>
              <a:t>Spatial variability of Australian mortality is assessed using a spatial model along with explanatory risk factors including age, income, </a:t>
            </a:r>
            <a:r>
              <a:rPr lang="en-US" sz="2400" dirty="0" err="1" smtClean="0"/>
              <a:t>labour</a:t>
            </a:r>
            <a:r>
              <a:rPr lang="en-US" sz="2400" dirty="0" smtClean="0"/>
              <a:t> force participation and unemployment rate.</a:t>
            </a:r>
            <a:endParaRPr lang="en-US" sz="2400" dirty="0"/>
          </a:p>
        </p:txBody>
      </p:sp>
      <p:sp>
        <p:nvSpPr>
          <p:cNvPr id="3075" name="TextBox 2"/>
          <p:cNvSpPr txBox="1">
            <a:spLocks noChangeArrowheads="1"/>
          </p:cNvSpPr>
          <p:nvPr/>
        </p:nvSpPr>
        <p:spPr bwMode="auto">
          <a:xfrm>
            <a:off x="539750" y="1412875"/>
            <a:ext cx="3455988" cy="59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200" b="1" dirty="0" smtClean="0"/>
              <a:t>Introduction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0034" y="2071678"/>
            <a:ext cx="7993063" cy="238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None/>
            </a:pPr>
            <a:r>
              <a:rPr lang="en-US" sz="2400" dirty="0" smtClean="0"/>
              <a:t>Spatial models explain mortality variation by geographical location better than non-spatial models when limited data is available for socio-economic factors.</a:t>
            </a:r>
          </a:p>
          <a:p>
            <a:pPr>
              <a:buNone/>
            </a:pPr>
            <a:r>
              <a:rPr lang="en-US" sz="2400" dirty="0" smtClean="0"/>
              <a:t>Explanatory factors, which also vary spatially, reduce the need for spatial models for mortality.</a:t>
            </a:r>
            <a:endParaRPr lang="en-US" sz="2400" dirty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539750" y="1412875"/>
            <a:ext cx="3455988" cy="59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3200" b="1" dirty="0" smtClean="0"/>
              <a:t>Introduction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285992"/>
            <a:ext cx="76295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9750" y="1412875"/>
            <a:ext cx="7175522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3200" b="1" dirty="0" smtClean="0"/>
              <a:t>Logistic regression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736"/>
            <a:ext cx="8305800" cy="685800"/>
          </a:xfrm>
        </p:spPr>
        <p:txBody>
          <a:bodyPr/>
          <a:lstStyle/>
          <a:p>
            <a:r>
              <a:rPr lang="en-US" sz="3200" kern="1200" dirty="0" smtClean="0">
                <a:latin typeface="Arial" charset="0"/>
                <a:ea typeface="+mn-ea"/>
                <a:cs typeface="+mn-cs"/>
              </a:rPr>
              <a:t>Non-spatial frailties model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85992"/>
            <a:ext cx="6982652" cy="4172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28736"/>
            <a:ext cx="8305800" cy="685800"/>
          </a:xfrm>
        </p:spPr>
        <p:txBody>
          <a:bodyPr/>
          <a:lstStyle/>
          <a:p>
            <a:r>
              <a:rPr lang="en-US" sz="3200" kern="1200" dirty="0" smtClean="0">
                <a:latin typeface="Arial" charset="0"/>
                <a:ea typeface="+mn-ea"/>
                <a:cs typeface="+mn-cs"/>
              </a:rPr>
              <a:t>Spatial frailties model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2071654"/>
            <a:ext cx="7572428" cy="470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1357298"/>
            <a:ext cx="8305800" cy="685800"/>
          </a:xfrm>
        </p:spPr>
        <p:txBody>
          <a:bodyPr/>
          <a:lstStyle/>
          <a:p>
            <a:r>
              <a:rPr lang="en-US" dirty="0" smtClean="0"/>
              <a:t>Data – SSD’s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2000240"/>
            <a:ext cx="647647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1357298"/>
            <a:ext cx="8305800" cy="685800"/>
          </a:xfrm>
        </p:spPr>
        <p:txBody>
          <a:bodyPr/>
          <a:lstStyle/>
          <a:p>
            <a:r>
              <a:rPr lang="en-US" dirty="0" smtClean="0"/>
              <a:t>Data – mortality rates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2071678"/>
            <a:ext cx="6081436" cy="45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57298"/>
            <a:ext cx="8305800" cy="685800"/>
          </a:xfrm>
        </p:spPr>
        <p:txBody>
          <a:bodyPr/>
          <a:lstStyle/>
          <a:p>
            <a:r>
              <a:rPr lang="en-US" dirty="0" smtClean="0"/>
              <a:t>Covariates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496"/>
            <a:ext cx="771525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130055" tIns="65028" rIns="130055" bIns="65028" numCol="1" anchor="t" anchorCtr="0" compatLnSpc="1">
        <a:prstTxWarp prst="textNoShape">
          <a:avLst/>
        </a:prstTxWarp>
      </a:bodyPr>
      <a:lstStyle>
        <a:defPPr marL="800100" marR="0" indent="-34290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50000"/>
          </a:spcAft>
          <a:buClrTx/>
          <a:buSzTx/>
          <a:buFontTx/>
          <a:buChar char="–"/>
          <a:tabLst/>
          <a:defRPr kumimoji="0" lang="en-AU" sz="1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130055" tIns="65028" rIns="130055" bIns="65028" numCol="1" anchor="t" anchorCtr="0" compatLnSpc="1">
        <a:prstTxWarp prst="textNoShape">
          <a:avLst/>
        </a:prstTxWarp>
      </a:bodyPr>
      <a:lstStyle>
        <a:defPPr marL="800100" marR="0" indent="-342900" algn="l" defTabSz="914400" rtl="0" eaLnBrk="1" fontAlgn="base" latinLnBrk="0" hangingPunct="1">
          <a:lnSpc>
            <a:spcPct val="110000"/>
          </a:lnSpc>
          <a:spcBef>
            <a:spcPct val="20000"/>
          </a:spcBef>
          <a:spcAft>
            <a:spcPct val="50000"/>
          </a:spcAft>
          <a:buClrTx/>
          <a:buSzTx/>
          <a:buFontTx/>
          <a:buChar char="–"/>
          <a:tabLst/>
          <a:defRPr kumimoji="0" lang="en-AU" sz="1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4336</TotalTime>
  <Words>208</Words>
  <Application>Microsoft Office PowerPoint</Application>
  <PresentationFormat>On-screen Show (4:3)</PresentationFormat>
  <Paragraphs>28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Blank</vt:lpstr>
      <vt:lpstr>Spatial Variability in Mortality and Socioeconomic Factors for  Australian Mortality </vt:lpstr>
      <vt:lpstr>Slide 2</vt:lpstr>
      <vt:lpstr>Slide 3</vt:lpstr>
      <vt:lpstr>Slide 4</vt:lpstr>
      <vt:lpstr>Non-spatial frailties model</vt:lpstr>
      <vt:lpstr>Spatial frailties model</vt:lpstr>
      <vt:lpstr>Data – SSD’s</vt:lpstr>
      <vt:lpstr>Data – mortality rates</vt:lpstr>
      <vt:lpstr>Covariates</vt:lpstr>
      <vt:lpstr>Results - GLM</vt:lpstr>
      <vt:lpstr>Spatial Frailties Model</vt:lpstr>
      <vt:lpstr>Model Comparison</vt:lpstr>
      <vt:lpstr>Slide 13</vt:lpstr>
    </vt:vector>
  </TitlesOfParts>
  <Company>University of New South Wales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Irine James</dc:creator>
  <cp:lastModifiedBy> </cp:lastModifiedBy>
  <cp:revision>359</cp:revision>
  <dcterms:created xsi:type="dcterms:W3CDTF">2004-02-05T06:08:55Z</dcterms:created>
  <dcterms:modified xsi:type="dcterms:W3CDTF">2010-08-10T04:14:20Z</dcterms:modified>
</cp:coreProperties>
</file>